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53" r:id="rId4"/>
  </p:sldMasterIdLst>
  <p:notesMasterIdLst>
    <p:notesMasterId r:id="rId22"/>
  </p:notesMasterIdLst>
  <p:handoutMasterIdLst>
    <p:handoutMasterId r:id="rId23"/>
  </p:handoutMasterIdLst>
  <p:sldIdLst>
    <p:sldId id="262" r:id="rId5"/>
    <p:sldId id="322" r:id="rId6"/>
    <p:sldId id="333" r:id="rId7"/>
    <p:sldId id="334" r:id="rId8"/>
    <p:sldId id="336" r:id="rId9"/>
    <p:sldId id="349" r:id="rId10"/>
    <p:sldId id="338" r:id="rId11"/>
    <p:sldId id="337" r:id="rId12"/>
    <p:sldId id="339" r:id="rId13"/>
    <p:sldId id="350" r:id="rId14"/>
    <p:sldId id="342" r:id="rId15"/>
    <p:sldId id="344" r:id="rId16"/>
    <p:sldId id="343" r:id="rId17"/>
    <p:sldId id="345" r:id="rId18"/>
    <p:sldId id="346" r:id="rId19"/>
    <p:sldId id="351" r:id="rId20"/>
    <p:sldId id="279" r:id="rId21"/>
  </p:sldIdLst>
  <p:sldSz cx="12192000" cy="6858000"/>
  <p:notesSz cx="9926638" cy="6797675"/>
  <p:embeddedFontLst>
    <p:embeddedFont>
      <p:font typeface="Book Antiqua" panose="020406020503050303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3AB5E0C-50F1-4BA9-96FF-D9953DA8017D}">
          <p14:sldIdLst>
            <p14:sldId id="262"/>
            <p14:sldId id="322"/>
            <p14:sldId id="333"/>
            <p14:sldId id="334"/>
            <p14:sldId id="336"/>
            <p14:sldId id="349"/>
            <p14:sldId id="338"/>
            <p14:sldId id="337"/>
            <p14:sldId id="339"/>
            <p14:sldId id="350"/>
            <p14:sldId id="342"/>
            <p14:sldId id="344"/>
            <p14:sldId id="343"/>
            <p14:sldId id="345"/>
            <p14:sldId id="346"/>
            <p14:sldId id="351"/>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hicchio Gabriella" initials="BG" lastIdx="1" clrIdx="0">
    <p:extLst>
      <p:ext uri="{19B8F6BF-5375-455C-9EA6-DF929625EA0E}">
        <p15:presenceInfo xmlns:p15="http://schemas.microsoft.com/office/powerpoint/2012/main" userId="S::gabriella.bochicchio@corteconti.it::0a8ccbff-c284-4f7a-89c0-e26f59aa2d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688"/>
    <a:srgbClr val="F9F9F9"/>
    <a:srgbClr val="F6F8F6"/>
    <a:srgbClr val="F4F6F4"/>
    <a:srgbClr val="EFF1EF"/>
    <a:srgbClr val="DEE2DE"/>
    <a:srgbClr val="FBFBFB"/>
    <a:srgbClr val="48484A"/>
    <a:srgbClr val="A4A5A6"/>
    <a:srgbClr val="004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5602" autoAdjust="0"/>
  </p:normalViewPr>
  <p:slideViewPr>
    <p:cSldViewPr snapToGrid="0">
      <p:cViewPr varScale="1">
        <p:scale>
          <a:sx n="82" d="100"/>
          <a:sy n="82" d="100"/>
        </p:scale>
        <p:origin x="48" y="1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6"/>
    </p:cViewPr>
  </p:sorterViewPr>
  <p:notesViewPr>
    <p:cSldViewPr snapToGrid="0">
      <p:cViewPr varScale="1">
        <p:scale>
          <a:sx n="94" d="100"/>
          <a:sy n="94" d="100"/>
        </p:scale>
        <p:origin x="20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it-IT" dirty="0">
              <a:latin typeface="Arial" panose="020B0604020202020204" pitchFamily="34" charset="0"/>
              <a:ea typeface="Verdana" panose="020B0604030504040204" pitchFamily="34" charset="0"/>
              <a:cs typeface="Arial" panose="020B0604020202020204" pitchFamily="34" charset="0"/>
            </a:endParaRPr>
          </a:p>
        </p:txBody>
      </p:sp>
      <p:sp>
        <p:nvSpPr>
          <p:cNvPr id="3" name="Segnaposto data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r>
              <a:rPr lang="it-IT" dirty="0">
                <a:latin typeface="Arial" panose="020B0604020202020204" pitchFamily="34" charset="0"/>
                <a:ea typeface="Verdana" panose="020B0604030504040204" pitchFamily="34" charset="0"/>
                <a:cs typeface="Arial" panose="020B0604020202020204" pitchFamily="34" charset="0"/>
              </a:rPr>
              <a:t>GG/MM/AAAA</a:t>
            </a:r>
          </a:p>
        </p:txBody>
      </p:sp>
      <p:sp>
        <p:nvSpPr>
          <p:cNvPr id="4" name="Segnaposto piè di pagina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it-IT" dirty="0">
              <a:latin typeface="Arial" panose="020B0604020202020204" pitchFamily="34" charset="0"/>
              <a:ea typeface="Verdana" panose="020B0604030504040204" pitchFamily="34" charset="0"/>
              <a:cs typeface="Arial" panose="020B0604020202020204" pitchFamily="34" charset="0"/>
            </a:endParaRPr>
          </a:p>
        </p:txBody>
      </p:sp>
      <p:sp>
        <p:nvSpPr>
          <p:cNvPr id="5" name="Segnaposto numero diapositiva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2A16AC6B-00E4-4508-BC8C-D8895D543C71}" type="slidenum">
              <a:rPr lang="it-IT" smtClean="0">
                <a:latin typeface="Arial" panose="020B0604020202020204" pitchFamily="34" charset="0"/>
                <a:ea typeface="Verdana" panose="020B0604030504040204" pitchFamily="34" charset="0"/>
                <a:cs typeface="Arial" panose="020B0604020202020204" pitchFamily="34" charset="0"/>
              </a:rPr>
              <a:pPr/>
              <a:t>‹N›</a:t>
            </a:fld>
            <a:endParaRPr lang="it-IT"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855942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it-IT" dirty="0"/>
          </a:p>
        </p:txBody>
      </p:sp>
      <p:sp>
        <p:nvSpPr>
          <p:cNvPr id="3" name="Segnaposto data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r>
              <a:rPr lang="it-IT" dirty="0"/>
              <a:t>GG/MM/AAAA</a:t>
            </a:r>
          </a:p>
        </p:txBody>
      </p:sp>
      <p:sp>
        <p:nvSpPr>
          <p:cNvPr id="4" name="Segnaposto immagin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5DC97A9-5722-494F-AE43-1EE15BCBF86B}" type="slidenum">
              <a:rPr lang="it-IT" smtClean="0"/>
              <a:pPr/>
              <a:t>‹N›</a:t>
            </a:fld>
            <a:endParaRPr lang="it-IT" dirty="0"/>
          </a:p>
        </p:txBody>
      </p:sp>
    </p:spTree>
    <p:extLst>
      <p:ext uri="{BB962C8B-B14F-4D97-AF65-F5344CB8AC3E}">
        <p14:creationId xmlns:p14="http://schemas.microsoft.com/office/powerpoint/2010/main" val="3301688626"/>
      </p:ext>
    </p:extLst>
  </p:cSld>
  <p:clrMap bg1="lt1" tx1="dk1" bg2="lt2" tx2="dk2" accent1="accent1" accent2="accent2" accent3="accent3" accent4="accent4" accent5="accent5" accent6="accent6" hlink="hlink" folHlink="folHlink"/>
  <p:hf/>
  <p:notesStyle>
    <a:lvl1pPr marL="0"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148"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296"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445"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592"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Cdc">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8153DB0B-BE04-4108-9D87-55012BB38178}"/>
              </a:ext>
            </a:extLst>
          </p:cNvPr>
          <p:cNvPicPr>
            <a:picLocks noChangeAspect="1"/>
          </p:cNvPicPr>
          <p:nvPr userDrawn="1"/>
        </p:nvPicPr>
        <p:blipFill>
          <a:blip r:embed="rId2"/>
          <a:stretch>
            <a:fillRect/>
          </a:stretch>
        </p:blipFill>
        <p:spPr>
          <a:xfrm>
            <a:off x="4403999" y="486000"/>
            <a:ext cx="3385654" cy="2077804"/>
          </a:xfrm>
          <a:prstGeom prst="rect">
            <a:avLst/>
          </a:prstGeom>
        </p:spPr>
      </p:pic>
      <p:pic>
        <p:nvPicPr>
          <p:cNvPr id="7" name="Immagine 6">
            <a:extLst>
              <a:ext uri="{FF2B5EF4-FFF2-40B4-BE49-F238E27FC236}">
                <a16:creationId xmlns:a16="http://schemas.microsoft.com/office/drawing/2014/main" id="{1FC18C96-9F80-43DE-A865-BEA8910B3505}"/>
              </a:ext>
            </a:extLst>
          </p:cNvPr>
          <p:cNvPicPr>
            <a:picLocks noChangeAspect="1"/>
          </p:cNvPicPr>
          <p:nvPr userDrawn="1"/>
        </p:nvPicPr>
        <p:blipFill>
          <a:blip r:embed="rId3"/>
          <a:stretch>
            <a:fillRect/>
          </a:stretch>
        </p:blipFill>
        <p:spPr>
          <a:xfrm>
            <a:off x="5423156" y="5657850"/>
            <a:ext cx="1347339" cy="962025"/>
          </a:xfrm>
          <a:prstGeom prst="rect">
            <a:avLst/>
          </a:prstGeom>
        </p:spPr>
      </p:pic>
      <p:sp>
        <p:nvSpPr>
          <p:cNvPr id="6" name="Rettangolo 5">
            <a:extLst>
              <a:ext uri="{FF2B5EF4-FFF2-40B4-BE49-F238E27FC236}">
                <a16:creationId xmlns:a16="http://schemas.microsoft.com/office/drawing/2014/main" id="{E27FB2D2-617E-4E53-8548-32C14CE93F9E}"/>
              </a:ext>
            </a:extLst>
          </p:cNvPr>
          <p:cNvSpPr/>
          <p:nvPr userDrawn="1"/>
        </p:nvSpPr>
        <p:spPr>
          <a:xfrm>
            <a:off x="7" y="3609025"/>
            <a:ext cx="12191999" cy="672734"/>
          </a:xfrm>
          <a:prstGeom prst="rect">
            <a:avLst/>
          </a:prstGeom>
          <a:solidFill>
            <a:srgbClr val="DEE2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dirty="0"/>
          </a:p>
        </p:txBody>
      </p:sp>
      <p:sp>
        <p:nvSpPr>
          <p:cNvPr id="10" name="Rettangolo 9">
            <a:extLst>
              <a:ext uri="{FF2B5EF4-FFF2-40B4-BE49-F238E27FC236}">
                <a16:creationId xmlns:a16="http://schemas.microsoft.com/office/drawing/2014/main" id="{435A46A7-78CA-4D53-B3F6-DBE3497975FD}"/>
              </a:ext>
            </a:extLst>
          </p:cNvPr>
          <p:cNvSpPr/>
          <p:nvPr userDrawn="1"/>
        </p:nvSpPr>
        <p:spPr>
          <a:xfrm>
            <a:off x="3" y="4373407"/>
            <a:ext cx="12191999" cy="672734"/>
          </a:xfrm>
          <a:prstGeom prst="rect">
            <a:avLst/>
          </a:prstGeom>
          <a:solidFill>
            <a:srgbClr val="DEE2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a:p>
        </p:txBody>
      </p:sp>
      <p:sp>
        <p:nvSpPr>
          <p:cNvPr id="2" name="Titolo 1">
            <a:extLst>
              <a:ext uri="{FF2B5EF4-FFF2-40B4-BE49-F238E27FC236}">
                <a16:creationId xmlns:a16="http://schemas.microsoft.com/office/drawing/2014/main" id="{BFF9E46E-DE49-4EF6-9D40-10437F1850F3}"/>
              </a:ext>
            </a:extLst>
          </p:cNvPr>
          <p:cNvSpPr>
            <a:spLocks noGrp="1"/>
          </p:cNvSpPr>
          <p:nvPr>
            <p:ph type="title" hasCustomPrompt="1"/>
          </p:nvPr>
        </p:nvSpPr>
        <p:spPr>
          <a:xfrm>
            <a:off x="4011134" y="3668517"/>
            <a:ext cx="4169731" cy="549381"/>
          </a:xfrm>
          <a:prstGeom prst="rect">
            <a:avLst/>
          </a:prstGeom>
        </p:spPr>
        <p:txBody>
          <a:bodyPr vert="horz" wrap="none" lIns="91440" tIns="45720" rIns="91440" bIns="45720" rtlCol="0">
            <a:spAutoFit/>
          </a:bodyPr>
          <a:lstStyle>
            <a:lvl1pPr algn="ctr">
              <a:defRPr lang="it-IT" sz="3300" baseline="0"/>
            </a:lvl1pPr>
          </a:lstStyle>
          <a:p>
            <a:pPr marL="0" lvl="0" indent="0" algn="ctr">
              <a:spcBef>
                <a:spcPts val="611"/>
              </a:spcBef>
              <a:buFont typeface="Arial" panose="020B0604020202020204" pitchFamily="34" charset="0"/>
            </a:pPr>
            <a:r>
              <a:rPr lang="it-IT" dirty="0"/>
              <a:t>Titolo Presentazione</a:t>
            </a:r>
          </a:p>
        </p:txBody>
      </p:sp>
      <p:sp>
        <p:nvSpPr>
          <p:cNvPr id="14" name="Sottotitolo 2">
            <a:extLst>
              <a:ext uri="{FF2B5EF4-FFF2-40B4-BE49-F238E27FC236}">
                <a16:creationId xmlns:a16="http://schemas.microsoft.com/office/drawing/2014/main" id="{D8CC0E27-7B13-43EC-92A4-5D3BFDDDC19D}"/>
              </a:ext>
            </a:extLst>
          </p:cNvPr>
          <p:cNvSpPr>
            <a:spLocks noGrp="1"/>
          </p:cNvSpPr>
          <p:nvPr>
            <p:ph type="subTitle" idx="1" hasCustomPrompt="1"/>
          </p:nvPr>
        </p:nvSpPr>
        <p:spPr>
          <a:xfrm>
            <a:off x="4532110" y="4502954"/>
            <a:ext cx="3127779" cy="413639"/>
          </a:xfrm>
          <a:prstGeom prst="rect">
            <a:avLst/>
          </a:prstGeom>
        </p:spPr>
        <p:txBody>
          <a:bodyPr vert="horz" wrap="none" lIns="91440" tIns="45720" rIns="91440" bIns="45720" rtlCol="0">
            <a:spAutoFit/>
          </a:bodyPr>
          <a:lstStyle>
            <a:lvl1pPr algn="ctr">
              <a:defRPr lang="it-IT" sz="2300" i="1" baseline="0">
                <a:solidFill>
                  <a:srgbClr val="004B96"/>
                </a:solidFill>
              </a:defRPr>
            </a:lvl1pPr>
          </a:lstStyle>
          <a:p>
            <a:pPr marL="0" lvl="0" indent="0" algn="ctr">
              <a:buNone/>
            </a:pPr>
            <a:r>
              <a:rPr lang="it-IT" dirty="0"/>
              <a:t>Sottotitolo presentazione</a:t>
            </a:r>
          </a:p>
        </p:txBody>
      </p:sp>
    </p:spTree>
    <p:extLst>
      <p:ext uri="{BB962C8B-B14F-4D97-AF65-F5344CB8AC3E}">
        <p14:creationId xmlns:p14="http://schemas.microsoft.com/office/powerpoint/2010/main" val="34148839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cxnSp>
        <p:nvCxnSpPr>
          <p:cNvPr id="19" name="Connettore diritto 18">
            <a:extLst>
              <a:ext uri="{FF2B5EF4-FFF2-40B4-BE49-F238E27FC236}">
                <a16:creationId xmlns:a16="http://schemas.microsoft.com/office/drawing/2014/main" id="{16017BA1-EE0A-4663-9A81-470180BCB783}"/>
              </a:ext>
            </a:extLst>
          </p:cNvPr>
          <p:cNvCxnSpPr>
            <a:cxnSpLocks/>
          </p:cNvCxnSpPr>
          <p:nvPr userDrawn="1"/>
        </p:nvCxnSpPr>
        <p:spPr>
          <a:xfrm>
            <a:off x="1070674" y="6070523"/>
            <a:ext cx="10050651" cy="0"/>
          </a:xfrm>
          <a:prstGeom prst="line">
            <a:avLst/>
          </a:prstGeom>
          <a:ln w="6350">
            <a:solidFill>
              <a:srgbClr val="858688"/>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94306" y="94099"/>
            <a:ext cx="1223200" cy="750686"/>
          </a:xfrm>
          <a:prstGeom prst="rect">
            <a:avLst/>
          </a:prstGeom>
        </p:spPr>
      </p:pic>
      <p:cxnSp>
        <p:nvCxnSpPr>
          <p:cNvPr id="17" name="Connettore diritto 16">
            <a:extLst>
              <a:ext uri="{FF2B5EF4-FFF2-40B4-BE49-F238E27FC236}">
                <a16:creationId xmlns:a16="http://schemas.microsoft.com/office/drawing/2014/main" id="{5B72C60A-831A-49F4-9037-A532420AFD2D}"/>
              </a:ext>
            </a:extLst>
          </p:cNvPr>
          <p:cNvCxnSpPr>
            <a:cxnSpLocks/>
          </p:cNvCxnSpPr>
          <p:nvPr userDrawn="1"/>
        </p:nvCxnSpPr>
        <p:spPr>
          <a:xfrm>
            <a:off x="1616576" y="644737"/>
            <a:ext cx="10266812" cy="0"/>
          </a:xfrm>
          <a:prstGeom prst="line">
            <a:avLst/>
          </a:prstGeom>
          <a:ln w="12700">
            <a:solidFill>
              <a:srgbClr val="858688"/>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4910A12-44DE-46E7-AEA7-0968D0AF8FED}"/>
              </a:ext>
            </a:extLst>
          </p:cNvPr>
          <p:cNvSpPr txBox="1"/>
          <p:nvPr userDrawn="1"/>
        </p:nvSpPr>
        <p:spPr>
          <a:xfrm>
            <a:off x="4448014" y="510573"/>
            <a:ext cx="7549679" cy="257369"/>
          </a:xfrm>
          <a:prstGeom prst="rect">
            <a:avLst/>
          </a:prstGeom>
          <a:solidFill>
            <a:schemeClr val="bg1"/>
          </a:solidFill>
          <a:ln w="6350">
            <a:noFill/>
          </a:ln>
        </p:spPr>
        <p:txBody>
          <a:bodyPr vert="horz" wrap="square" lIns="108000" tIns="36000" rIns="0" bIns="36000" rtlCol="0" anchor="ctr">
            <a:spAutoFit/>
          </a:bodyPr>
          <a:ls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pPr algn="l"/>
            <a:r>
              <a:rPr lang="en-US" sz="1200" i="0" dirty="0">
                <a:solidFill>
                  <a:schemeClr val="tx1"/>
                </a:solidFill>
              </a:rPr>
              <a:t>THE USE OF EVALUATION IN THE AUDIT OF THE COVID-19 PANDEMIC’S MANAGEMENT AND CONSEQUENCES IN ITALY </a:t>
            </a:r>
            <a:r>
              <a:rPr lang="en-US" sz="1200" kern="1200" dirty="0">
                <a:solidFill>
                  <a:schemeClr val="tx1"/>
                </a:solidFill>
                <a:effectLst>
                  <a:outerShdw blurRad="38100" dist="25400" dir="5400000" algn="tl" rotWithShape="0">
                    <a:srgbClr val="000000">
                      <a:alpha val="43000"/>
                    </a:srgbClr>
                  </a:outerShdw>
                </a:effectLst>
                <a:latin typeface="+mn-lt"/>
                <a:ea typeface="+mn-ea"/>
                <a:cs typeface="+mn-cs"/>
              </a:rPr>
              <a:t>	</a:t>
            </a:r>
            <a:endParaRPr lang="it-IT" sz="1200" dirty="0">
              <a:solidFill>
                <a:srgbClr val="004B96"/>
              </a:solidFill>
              <a:latin typeface="Book Antiqua" panose="02040602050305030304" pitchFamily="18" charset="0"/>
              <a:ea typeface="Verdana" panose="020B0604030504040204" pitchFamily="34" charset="0"/>
              <a:cs typeface="Arial" panose="020B0604020202020204" pitchFamily="34" charset="0"/>
            </a:endParaRPr>
          </a:p>
        </p:txBody>
      </p:sp>
      <p:pic>
        <p:nvPicPr>
          <p:cNvPr id="18" name="Immagine 17">
            <a:extLst>
              <a:ext uri="{FF2B5EF4-FFF2-40B4-BE49-F238E27FC236}">
                <a16:creationId xmlns:a16="http://schemas.microsoft.com/office/drawing/2014/main" id="{A148C957-43B6-4D86-B76C-A40F39572EF0}"/>
              </a:ext>
            </a:extLst>
          </p:cNvPr>
          <p:cNvPicPr>
            <a:picLocks noChangeAspect="1"/>
          </p:cNvPicPr>
          <p:nvPr userDrawn="1"/>
        </p:nvPicPr>
        <p:blipFill>
          <a:blip r:embed="rId3"/>
          <a:stretch>
            <a:fillRect/>
          </a:stretch>
        </p:blipFill>
        <p:spPr>
          <a:xfrm>
            <a:off x="5743948" y="6308551"/>
            <a:ext cx="699338" cy="499338"/>
          </a:xfrm>
          <a:prstGeom prst="rect">
            <a:avLst/>
          </a:prstGeom>
        </p:spPr>
      </p:pic>
      <p:sp>
        <p:nvSpPr>
          <p:cNvPr id="31" name="Segnaposto testo 30">
            <a:extLst>
              <a:ext uri="{FF2B5EF4-FFF2-40B4-BE49-F238E27FC236}">
                <a16:creationId xmlns:a16="http://schemas.microsoft.com/office/drawing/2014/main" id="{73EAD9D0-16A6-4BF7-9AAC-9E3F47D20BE2}"/>
              </a:ext>
            </a:extLst>
          </p:cNvPr>
          <p:cNvSpPr>
            <a:spLocks noGrp="1"/>
          </p:cNvSpPr>
          <p:nvPr>
            <p:ph type="body" sz="quarter" idx="13"/>
          </p:nvPr>
        </p:nvSpPr>
        <p:spPr>
          <a:xfrm>
            <a:off x="271455" y="1712511"/>
            <a:ext cx="11649077" cy="3613745"/>
          </a:xfrm>
          <a:prstGeom prst="rect">
            <a:avLst/>
          </a:prstGeom>
          <a:noFill/>
        </p:spPr>
        <p:txBody>
          <a:bodyPr/>
          <a:lstStyle>
            <a:lvl1pPr marL="0" indent="0">
              <a:lnSpc>
                <a:spcPct val="150000"/>
              </a:lnSpc>
              <a:spcBef>
                <a:spcPts val="0"/>
              </a:spcBef>
              <a:buNone/>
              <a:defRPr/>
            </a:lvl1pPr>
            <a:lvl2pPr marL="278620" indent="0">
              <a:lnSpc>
                <a:spcPct val="150000"/>
              </a:lnSpc>
              <a:spcBef>
                <a:spcPts val="0"/>
              </a:spcBef>
              <a:buNone/>
              <a:defRPr/>
            </a:lvl2pPr>
            <a:lvl3pPr marL="557240" indent="0">
              <a:lnSpc>
                <a:spcPct val="150000"/>
              </a:lnSpc>
              <a:spcBef>
                <a:spcPts val="0"/>
              </a:spcBef>
              <a:buNone/>
              <a:defRPr/>
            </a:lvl3pPr>
            <a:lvl4pPr marL="835859" indent="0">
              <a:lnSpc>
                <a:spcPct val="150000"/>
              </a:lnSpc>
              <a:spcBef>
                <a:spcPts val="0"/>
              </a:spcBef>
              <a:buNone/>
              <a:defRPr/>
            </a:lvl4pPr>
            <a:lvl5pPr marL="1114480" indent="0">
              <a:lnSpc>
                <a:spcPct val="150000"/>
              </a:lnSpc>
              <a:spcBef>
                <a:spcPts val="0"/>
              </a:spcBef>
              <a:buNone/>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Titolo 5">
            <a:extLst>
              <a:ext uri="{FF2B5EF4-FFF2-40B4-BE49-F238E27FC236}">
                <a16:creationId xmlns:a16="http://schemas.microsoft.com/office/drawing/2014/main" id="{ADA4A572-F4A4-4A20-9CFA-FF2F79A00782}"/>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23" name="Segnaposto data 22">
            <a:extLst>
              <a:ext uri="{FF2B5EF4-FFF2-40B4-BE49-F238E27FC236}">
                <a16:creationId xmlns:a16="http://schemas.microsoft.com/office/drawing/2014/main" id="{DA18968D-A584-4A7A-A42B-25325CF14ADF}"/>
              </a:ext>
            </a:extLst>
          </p:cNvPr>
          <p:cNvSpPr>
            <a:spLocks noGrp="1"/>
          </p:cNvSpPr>
          <p:nvPr>
            <p:ph type="dt" sz="half" idx="14"/>
          </p:nvPr>
        </p:nvSpPr>
        <p:spPr>
          <a:xfrm>
            <a:off x="271458" y="6015401"/>
            <a:ext cx="855537" cy="241980"/>
          </a:xfrm>
        </p:spPr>
        <p:txBody>
          <a:bodyPr/>
          <a:lstStyle/>
          <a:p>
            <a:r>
              <a:rPr lang="it-IT"/>
              <a:t>July 7, 2021</a:t>
            </a:r>
            <a:endParaRPr lang="it-IT" dirty="0"/>
          </a:p>
        </p:txBody>
      </p:sp>
      <p:sp>
        <p:nvSpPr>
          <p:cNvPr id="24" name="Segnaposto piè di pagina 23">
            <a:extLst>
              <a:ext uri="{FF2B5EF4-FFF2-40B4-BE49-F238E27FC236}">
                <a16:creationId xmlns:a16="http://schemas.microsoft.com/office/drawing/2014/main" id="{E67B03A0-6DF2-4110-829C-4C8A839A9E4A}"/>
              </a:ext>
            </a:extLst>
          </p:cNvPr>
          <p:cNvSpPr>
            <a:spLocks noGrp="1"/>
          </p:cNvSpPr>
          <p:nvPr>
            <p:ph type="ftr" sz="quarter" idx="15"/>
          </p:nvPr>
        </p:nvSpPr>
        <p:spPr/>
        <p:txBody>
          <a:bodyPr/>
          <a:lstStyle/>
          <a:p>
            <a:r>
              <a:rPr lang="it-IT"/>
              <a:t>Giuseppe Maria Mezzapesa</a:t>
            </a:r>
            <a:endParaRPr lang="it-IT" dirty="0"/>
          </a:p>
        </p:txBody>
      </p:sp>
    </p:spTree>
    <p:extLst>
      <p:ext uri="{BB962C8B-B14F-4D97-AF65-F5344CB8AC3E}">
        <p14:creationId xmlns:p14="http://schemas.microsoft.com/office/powerpoint/2010/main" val="36743285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cxnSp>
        <p:nvCxnSpPr>
          <p:cNvPr id="19" name="Connettore diritto 18">
            <a:extLst>
              <a:ext uri="{FF2B5EF4-FFF2-40B4-BE49-F238E27FC236}">
                <a16:creationId xmlns:a16="http://schemas.microsoft.com/office/drawing/2014/main" id="{46852688-75BE-4F32-862A-BE2765C440D4}"/>
              </a:ext>
            </a:extLst>
          </p:cNvPr>
          <p:cNvCxnSpPr>
            <a:cxnSpLocks/>
          </p:cNvCxnSpPr>
          <p:nvPr userDrawn="1"/>
        </p:nvCxnSpPr>
        <p:spPr>
          <a:xfrm>
            <a:off x="308608" y="6132517"/>
            <a:ext cx="11574781" cy="0"/>
          </a:xfrm>
          <a:prstGeom prst="line">
            <a:avLst/>
          </a:prstGeom>
          <a:ln w="6350">
            <a:solidFill>
              <a:srgbClr val="858688"/>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271457" y="1192965"/>
            <a:ext cx="3903348" cy="300082"/>
          </a:xfrm>
          <a:prstGeom prst="rect">
            <a:avLst/>
          </a:prstGeom>
        </p:spPr>
        <p:txBody>
          <a:bodyPr anchor="b">
            <a:spAutoFit/>
          </a:bodyPr>
          <a:lstStyle>
            <a:lvl1pPr>
              <a:defRPr sz="1500" b="1">
                <a:latin typeface="Book Antiqua" panose="02040602050305030304" pitchFamily="18" charset="0"/>
                <a:ea typeface="Verdana" panose="020B0604030504040204" pitchFamily="34" charset="0"/>
                <a:cs typeface="Arial" panose="020B0604020202020204" pitchFamily="34" charset="0"/>
              </a:defRPr>
            </a:lvl1pPr>
          </a:lstStyle>
          <a:p>
            <a:r>
              <a:rPr lang="it-IT" dirty="0"/>
              <a:t>Fare clic per modificare lo stile del titolo</a:t>
            </a:r>
          </a:p>
        </p:txBody>
      </p:sp>
      <p:sp>
        <p:nvSpPr>
          <p:cNvPr id="3" name="Segnaposto immagine 2"/>
          <p:cNvSpPr>
            <a:spLocks noGrp="1"/>
          </p:cNvSpPr>
          <p:nvPr>
            <p:ph type="pic" idx="1"/>
          </p:nvPr>
        </p:nvSpPr>
        <p:spPr>
          <a:xfrm>
            <a:off x="5220338" y="1192965"/>
            <a:ext cx="6700194" cy="4407542"/>
          </a:xfrm>
          <a:prstGeom prst="rect">
            <a:avLst/>
          </a:prstGeom>
        </p:spPr>
        <p:txBody>
          <a:bodyPr>
            <a:noAutofit/>
          </a:bodyPr>
          <a:lstStyle>
            <a:lvl1pPr marL="0" indent="0">
              <a:buNone/>
              <a:defRPr sz="1300">
                <a:latin typeface="Book Antiqua" panose="02040602050305030304" pitchFamily="18" charset="0"/>
                <a:ea typeface="Verdana" panose="020B0604030504040204" pitchFamily="34" charset="0"/>
                <a:cs typeface="Arial" panose="020B0604020202020204" pitchFamily="34" charset="0"/>
              </a:defRPr>
            </a:lvl1pPr>
            <a:lvl2pPr marL="278621" indent="0">
              <a:buNone/>
              <a:defRPr sz="1705"/>
            </a:lvl2pPr>
            <a:lvl3pPr marL="557241" indent="0">
              <a:buNone/>
              <a:defRPr sz="1463"/>
            </a:lvl3pPr>
            <a:lvl4pPr marL="835862" indent="0">
              <a:buNone/>
              <a:defRPr sz="1219"/>
            </a:lvl4pPr>
            <a:lvl5pPr marL="1114481" indent="0">
              <a:buNone/>
              <a:defRPr sz="1219"/>
            </a:lvl5pPr>
            <a:lvl6pPr marL="1393101" indent="0">
              <a:buNone/>
              <a:defRPr sz="1219"/>
            </a:lvl6pPr>
            <a:lvl7pPr marL="1671721" indent="0">
              <a:buNone/>
              <a:defRPr sz="1219"/>
            </a:lvl7pPr>
            <a:lvl8pPr marL="1950342" indent="0">
              <a:buNone/>
              <a:defRPr sz="1219"/>
            </a:lvl8pPr>
            <a:lvl9pPr marL="2228962" indent="0">
              <a:buNone/>
              <a:defRPr sz="1219"/>
            </a:lvl9pPr>
          </a:lstStyle>
          <a:p>
            <a:r>
              <a:rPr lang="it-IT" dirty="0"/>
              <a:t>Fare clic sull'icona per inserire un'immagine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94306" y="94099"/>
            <a:ext cx="1223200" cy="750686"/>
          </a:xfrm>
          <a:prstGeom prst="rect">
            <a:avLst/>
          </a:prstGeom>
        </p:spPr>
      </p:pic>
      <p:cxnSp>
        <p:nvCxnSpPr>
          <p:cNvPr id="17" name="Connettore diritto 16">
            <a:extLst>
              <a:ext uri="{FF2B5EF4-FFF2-40B4-BE49-F238E27FC236}">
                <a16:creationId xmlns:a16="http://schemas.microsoft.com/office/drawing/2014/main" id="{5B72C60A-831A-49F4-9037-A532420AFD2D}"/>
              </a:ext>
            </a:extLst>
          </p:cNvPr>
          <p:cNvCxnSpPr>
            <a:cxnSpLocks/>
          </p:cNvCxnSpPr>
          <p:nvPr userDrawn="1"/>
        </p:nvCxnSpPr>
        <p:spPr>
          <a:xfrm>
            <a:off x="1616576" y="644737"/>
            <a:ext cx="10266812" cy="0"/>
          </a:xfrm>
          <a:prstGeom prst="line">
            <a:avLst/>
          </a:prstGeom>
          <a:ln w="12700">
            <a:solidFill>
              <a:srgbClr val="858688"/>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D57ABC66-F9A3-4C60-B602-22FEFA19FB9F}"/>
              </a:ext>
            </a:extLst>
          </p:cNvPr>
          <p:cNvPicPr>
            <a:picLocks noChangeAspect="1"/>
          </p:cNvPicPr>
          <p:nvPr userDrawn="1"/>
        </p:nvPicPr>
        <p:blipFill>
          <a:blip r:embed="rId3"/>
          <a:stretch>
            <a:fillRect/>
          </a:stretch>
        </p:blipFill>
        <p:spPr>
          <a:xfrm>
            <a:off x="5743948" y="6308551"/>
            <a:ext cx="699338" cy="499338"/>
          </a:xfrm>
          <a:prstGeom prst="rect">
            <a:avLst/>
          </a:prstGeom>
        </p:spPr>
      </p:pic>
      <p:sp>
        <p:nvSpPr>
          <p:cNvPr id="14" name="Segnaposto data 13">
            <a:extLst>
              <a:ext uri="{FF2B5EF4-FFF2-40B4-BE49-F238E27FC236}">
                <a16:creationId xmlns:a16="http://schemas.microsoft.com/office/drawing/2014/main" id="{825CF267-43D8-4608-BDDC-6E3538474AEC}"/>
              </a:ext>
            </a:extLst>
          </p:cNvPr>
          <p:cNvSpPr>
            <a:spLocks noGrp="1"/>
          </p:cNvSpPr>
          <p:nvPr>
            <p:ph type="dt" sz="half" idx="10"/>
          </p:nvPr>
        </p:nvSpPr>
        <p:spPr>
          <a:xfrm>
            <a:off x="271458" y="6015401"/>
            <a:ext cx="879582" cy="241980"/>
          </a:xfrm>
        </p:spPr>
        <p:txBody>
          <a:bodyPr/>
          <a:lstStyle>
            <a:lvl1pPr>
              <a:defRPr/>
            </a:lvl1pPr>
          </a:lstStyle>
          <a:p>
            <a:r>
              <a:rPr lang="it-IT"/>
              <a:t>July 7, 2021</a:t>
            </a:r>
            <a:endParaRPr lang="it-IT" dirty="0"/>
          </a:p>
        </p:txBody>
      </p:sp>
      <p:sp>
        <p:nvSpPr>
          <p:cNvPr id="20" name="Segnaposto piè di pagina 19">
            <a:extLst>
              <a:ext uri="{FF2B5EF4-FFF2-40B4-BE49-F238E27FC236}">
                <a16:creationId xmlns:a16="http://schemas.microsoft.com/office/drawing/2014/main" id="{932CFBC6-75C1-46A2-A29B-06D6179A3A22}"/>
              </a:ext>
            </a:extLst>
          </p:cNvPr>
          <p:cNvSpPr>
            <a:spLocks noGrp="1"/>
          </p:cNvSpPr>
          <p:nvPr>
            <p:ph type="ftr" sz="quarter" idx="11"/>
          </p:nvPr>
        </p:nvSpPr>
        <p:spPr>
          <a:xfrm>
            <a:off x="5595811" y="6016304"/>
            <a:ext cx="1000375" cy="241980"/>
          </a:xfrm>
        </p:spPr>
        <p:txBody>
          <a:bodyPr/>
          <a:lstStyle>
            <a:lvl1pPr>
              <a:defRPr/>
            </a:lvl1pPr>
          </a:lstStyle>
          <a:p>
            <a:r>
              <a:rPr lang="it-IT"/>
              <a:t>Giuseppe Maria Mezzapesa</a:t>
            </a:r>
            <a:endParaRPr lang="it-IT" dirty="0"/>
          </a:p>
        </p:txBody>
      </p:sp>
      <p:sp>
        <p:nvSpPr>
          <p:cNvPr id="21" name="Segnaposto numero diapositiva 20">
            <a:extLst>
              <a:ext uri="{FF2B5EF4-FFF2-40B4-BE49-F238E27FC236}">
                <a16:creationId xmlns:a16="http://schemas.microsoft.com/office/drawing/2014/main" id="{6886767A-6978-45D7-B361-192460AEBBE2}"/>
              </a:ext>
            </a:extLst>
          </p:cNvPr>
          <p:cNvSpPr>
            <a:spLocks noGrp="1"/>
          </p:cNvSpPr>
          <p:nvPr>
            <p:ph type="sldNum" sz="quarter" idx="12"/>
          </p:nvPr>
        </p:nvSpPr>
        <p:spPr/>
        <p:txBody>
          <a:bodyPr/>
          <a:lstStyle/>
          <a:p>
            <a:fld id="{1C97FF98-940A-4A06-8159-30D93523CFB8}" type="slidenum">
              <a:rPr lang="it-IT" smtClean="0"/>
              <a:pPr/>
              <a:t>‹N›</a:t>
            </a:fld>
            <a:endParaRPr lang="it-IT" dirty="0"/>
          </a:p>
        </p:txBody>
      </p:sp>
      <p:sp>
        <p:nvSpPr>
          <p:cNvPr id="27" name="CasellaDiTesto 26">
            <a:extLst>
              <a:ext uri="{FF2B5EF4-FFF2-40B4-BE49-F238E27FC236}">
                <a16:creationId xmlns:a16="http://schemas.microsoft.com/office/drawing/2014/main" id="{C9198AC5-F85E-493C-9182-85961D98DA1C}"/>
              </a:ext>
            </a:extLst>
          </p:cNvPr>
          <p:cNvSpPr txBox="1"/>
          <p:nvPr userDrawn="1"/>
        </p:nvSpPr>
        <p:spPr>
          <a:xfrm>
            <a:off x="8570208" y="486299"/>
            <a:ext cx="3350328" cy="303536"/>
          </a:xfrm>
          <a:prstGeom prst="rect">
            <a:avLst/>
          </a:prstGeom>
          <a:solidFill>
            <a:schemeClr val="bg1"/>
          </a:solidFill>
          <a:ln w="6350">
            <a:noFill/>
          </a:ln>
        </p:spPr>
        <p:txBody>
          <a:bodyPr vert="horz" wrap="none" lIns="108000" tIns="36000" rIns="0" bIns="36000" rtlCol="0" anchor="ctr">
            <a:spAutoFit/>
          </a:bodyPr>
          <a:ls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pPr algn="r"/>
            <a:r>
              <a:rPr lang="it-IT" sz="1500" dirty="0">
                <a:solidFill>
                  <a:srgbClr val="004B96"/>
                </a:solidFill>
                <a:latin typeface="Book Antiqua" panose="02040602050305030304" pitchFamily="18" charset="0"/>
                <a:ea typeface="Verdana" panose="020B0604030504040204" pitchFamily="34" charset="0"/>
                <a:cs typeface="Arial" panose="020B0604020202020204" pitchFamily="34" charset="0"/>
              </a:rPr>
              <a:t>Meeting with the </a:t>
            </a:r>
            <a:r>
              <a:rPr lang="it-IT" sz="1500" dirty="0" err="1">
                <a:solidFill>
                  <a:srgbClr val="004B96"/>
                </a:solidFill>
                <a:latin typeface="Book Antiqua" panose="02040602050305030304" pitchFamily="18" charset="0"/>
                <a:ea typeface="Verdana" panose="020B0604030504040204" pitchFamily="34" charset="0"/>
                <a:cs typeface="Arial" panose="020B0604020202020204" pitchFamily="34" charset="0"/>
              </a:rPr>
              <a:t>Brazilian</a:t>
            </a:r>
            <a:r>
              <a:rPr lang="it-IT" sz="1500" dirty="0">
                <a:solidFill>
                  <a:srgbClr val="004B96"/>
                </a:solidFill>
                <a:latin typeface="Book Antiqua" panose="02040602050305030304" pitchFamily="18" charset="0"/>
                <a:ea typeface="Verdana" panose="020B0604030504040204" pitchFamily="34" charset="0"/>
                <a:cs typeface="Arial" panose="020B0604020202020204" pitchFamily="34" charset="0"/>
              </a:rPr>
              <a:t> Delegation</a:t>
            </a:r>
          </a:p>
        </p:txBody>
      </p:sp>
      <p:sp>
        <p:nvSpPr>
          <p:cNvPr id="28" name="Segnaposto testo 30">
            <a:extLst>
              <a:ext uri="{FF2B5EF4-FFF2-40B4-BE49-F238E27FC236}">
                <a16:creationId xmlns:a16="http://schemas.microsoft.com/office/drawing/2014/main" id="{8CC59BB2-0622-46A6-8254-2ED44EC0D7B7}"/>
              </a:ext>
            </a:extLst>
          </p:cNvPr>
          <p:cNvSpPr>
            <a:spLocks noGrp="1"/>
          </p:cNvSpPr>
          <p:nvPr>
            <p:ph type="body" sz="quarter" idx="13"/>
          </p:nvPr>
        </p:nvSpPr>
        <p:spPr>
          <a:xfrm>
            <a:off x="271455" y="1712511"/>
            <a:ext cx="3902031" cy="3887993"/>
          </a:xfrm>
          <a:prstGeom prst="rect">
            <a:avLst/>
          </a:prstGeom>
          <a:noFill/>
        </p:spPr>
        <p:txBody>
          <a:bodyPr>
            <a:normAutofit/>
          </a:bodyPr>
          <a:lstStyle>
            <a:lvl1pPr marL="0" indent="0">
              <a:lnSpc>
                <a:spcPct val="150000"/>
              </a:lnSpc>
              <a:spcBef>
                <a:spcPts val="0"/>
              </a:spcBef>
              <a:buNone/>
              <a:defRPr/>
            </a:lvl1pPr>
            <a:lvl2pPr marL="278620" indent="0">
              <a:lnSpc>
                <a:spcPct val="150000"/>
              </a:lnSpc>
              <a:spcBef>
                <a:spcPts val="0"/>
              </a:spcBef>
              <a:buNone/>
              <a:defRPr/>
            </a:lvl2pPr>
            <a:lvl3pPr marL="557240" indent="0">
              <a:lnSpc>
                <a:spcPct val="150000"/>
              </a:lnSpc>
              <a:spcBef>
                <a:spcPts val="0"/>
              </a:spcBef>
              <a:buNone/>
              <a:defRPr/>
            </a:lvl3pPr>
            <a:lvl4pPr marL="835859" indent="0">
              <a:lnSpc>
                <a:spcPct val="150000"/>
              </a:lnSpc>
              <a:spcBef>
                <a:spcPts val="0"/>
              </a:spcBef>
              <a:buNone/>
              <a:defRPr/>
            </a:lvl4pPr>
            <a:lvl5pPr marL="1114480" indent="0">
              <a:lnSpc>
                <a:spcPct val="150000"/>
              </a:lnSpc>
              <a:spcBef>
                <a:spcPts val="0"/>
              </a:spcBef>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3364994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egnaposto data 3">
            <a:extLst>
              <a:ext uri="{FF2B5EF4-FFF2-40B4-BE49-F238E27FC236}">
                <a16:creationId xmlns:a16="http://schemas.microsoft.com/office/drawing/2014/main" id="{6C44DD7D-4177-424C-988A-3EB00C271A21}"/>
              </a:ext>
            </a:extLst>
          </p:cNvPr>
          <p:cNvSpPr>
            <a:spLocks noGrp="1"/>
          </p:cNvSpPr>
          <p:nvPr>
            <p:ph type="dt" sz="half" idx="2"/>
          </p:nvPr>
        </p:nvSpPr>
        <p:spPr>
          <a:xfrm>
            <a:off x="271458" y="6015401"/>
            <a:ext cx="1232242" cy="241980"/>
          </a:xfrm>
          <a:prstGeom prst="rect">
            <a:avLst/>
          </a:prstGeom>
          <a:solidFill>
            <a:schemeClr val="bg1"/>
          </a:solidFill>
          <a:ln w="6350">
            <a:noFill/>
          </a:ln>
        </p:spPr>
        <p:txBody>
          <a:bodyPr wrap="none" lIns="72000" tIns="36000" rIns="72000" bIns="36000">
            <a:spAutoFit/>
          </a:bodyPr>
          <a:lstStyle>
            <a:lvl1pPr>
              <a:defRPr sz="1100">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r>
              <a:rPr lang="it-IT"/>
              <a:t>July 7, 2021</a:t>
            </a:r>
            <a:endParaRPr lang="it-IT" dirty="0"/>
          </a:p>
        </p:txBody>
      </p:sp>
      <p:sp>
        <p:nvSpPr>
          <p:cNvPr id="10" name="Segnaposto piè di pagina 4">
            <a:extLst>
              <a:ext uri="{FF2B5EF4-FFF2-40B4-BE49-F238E27FC236}">
                <a16:creationId xmlns:a16="http://schemas.microsoft.com/office/drawing/2014/main" id="{830A5C89-0566-473D-83E4-7F37F47F642A}"/>
              </a:ext>
            </a:extLst>
          </p:cNvPr>
          <p:cNvSpPr>
            <a:spLocks noGrp="1"/>
          </p:cNvSpPr>
          <p:nvPr>
            <p:ph type="ftr" sz="quarter" idx="3"/>
          </p:nvPr>
        </p:nvSpPr>
        <p:spPr>
          <a:xfrm>
            <a:off x="5555735" y="6016304"/>
            <a:ext cx="1080525" cy="241980"/>
          </a:xfrm>
          <a:prstGeom prst="rect">
            <a:avLst/>
          </a:prstGeom>
          <a:solidFill>
            <a:schemeClr val="bg1"/>
          </a:solidFill>
          <a:ln w="6350">
            <a:noFill/>
          </a:ln>
        </p:spPr>
        <p:txBody>
          <a:bodyPr wrap="none" lIns="108000" tIns="36000" rIns="108000" bIns="36000">
            <a:spAutoFit/>
          </a:bodyPr>
          <a:lstStyle>
            <a:lvl1pPr algn="ctr">
              <a:defRPr sz="1100">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r>
              <a:rPr lang="it-IT"/>
              <a:t>Giuseppe Maria Mezzapesa</a:t>
            </a:r>
            <a:endParaRPr lang="it-IT" dirty="0"/>
          </a:p>
        </p:txBody>
      </p:sp>
      <p:sp>
        <p:nvSpPr>
          <p:cNvPr id="11" name="Segnaposto numero diapositiva 5">
            <a:extLst>
              <a:ext uri="{FF2B5EF4-FFF2-40B4-BE49-F238E27FC236}">
                <a16:creationId xmlns:a16="http://schemas.microsoft.com/office/drawing/2014/main" id="{F9E0E997-7B4E-4B1B-B1E3-A95CEEA9BDE4}"/>
              </a:ext>
            </a:extLst>
          </p:cNvPr>
          <p:cNvSpPr>
            <a:spLocks noGrp="1"/>
          </p:cNvSpPr>
          <p:nvPr>
            <p:ph type="sldNum" sz="quarter" idx="4"/>
          </p:nvPr>
        </p:nvSpPr>
        <p:spPr>
          <a:xfrm>
            <a:off x="11492429" y="6012157"/>
            <a:ext cx="428103" cy="241980"/>
          </a:xfrm>
          <a:prstGeom prst="rect">
            <a:avLst/>
          </a:prstGeom>
          <a:solidFill>
            <a:schemeClr val="bg1"/>
          </a:solidFill>
          <a:ln w="6350">
            <a:noFill/>
          </a:ln>
        </p:spPr>
        <p:txBody>
          <a:bodyPr wrap="none" lIns="108000" tIns="36000" rIns="108000" bIns="36000">
            <a:spAutoFit/>
          </a:bodyPr>
          <a:lstStyle>
            <a:lvl1pPr algn="r">
              <a:defRPr sz="1100">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fld id="{1C97FF98-940A-4A06-8159-30D93523CFB8}" type="slidenum">
              <a:rPr lang="it-IT" smtClean="0"/>
              <a:pPr/>
              <a:t>‹N›</a:t>
            </a:fld>
            <a:endParaRPr lang="it-IT" dirty="0"/>
          </a:p>
        </p:txBody>
      </p:sp>
    </p:spTree>
    <p:extLst>
      <p:ext uri="{BB962C8B-B14F-4D97-AF65-F5344CB8AC3E}">
        <p14:creationId xmlns:p14="http://schemas.microsoft.com/office/powerpoint/2010/main" val="1606224032"/>
      </p:ext>
    </p:extLst>
  </p:cSld>
  <p:clrMap bg1="lt1" tx1="dk1" bg2="lt2" tx2="dk2" accent1="accent1" accent2="accent2" accent3="accent3" accent4="accent4" accent5="accent5" accent6="accent6" hlink="hlink" folHlink="folHlink"/>
  <p:sldLayoutIdLst>
    <p:sldLayoutId id="2147483754" r:id="rId1"/>
    <p:sldLayoutId id="2147483759" r:id="rId2"/>
    <p:sldLayoutId id="2147483760" r:id="rId3"/>
  </p:sldLayoutIdLst>
  <p:hf hdr="0"/>
  <p:txStyles>
    <p:titleStyle>
      <a:lvl1pPr algn="l" defTabSz="557241" rtl="0" eaLnBrk="1" latinLnBrk="0" hangingPunct="1">
        <a:lnSpc>
          <a:spcPct val="90000"/>
        </a:lnSpc>
        <a:spcBef>
          <a:spcPct val="0"/>
        </a:spcBef>
        <a:buNone/>
        <a:defRPr sz="1500" b="1" kern="1200">
          <a:solidFill>
            <a:srgbClr val="48484A"/>
          </a:solidFill>
          <a:latin typeface="Book Antiqua" panose="02040602050305030304" pitchFamily="18" charset="0"/>
          <a:ea typeface="Verdana" panose="020B0604030504040204" pitchFamily="34" charset="0"/>
          <a:cs typeface="Arial" panose="020B0604020202020204" pitchFamily="34" charset="0"/>
        </a:defRPr>
      </a:lvl1pPr>
    </p:titleStyle>
    <p:bodyStyle>
      <a:lvl1pPr marL="139311" indent="-139311" algn="l" defTabSz="557241" rtl="0" eaLnBrk="1" latinLnBrk="0" hangingPunct="1">
        <a:lnSpc>
          <a:spcPct val="90000"/>
        </a:lnSpc>
        <a:spcBef>
          <a:spcPts val="611"/>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1pPr>
      <a:lvl2pPr marL="417931"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2pPr>
      <a:lvl3pPr marL="696551"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3pPr>
      <a:lvl4pPr marL="975170"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4pPr>
      <a:lvl5pPr marL="1253791"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5pPr>
      <a:lvl6pPr marL="1532411"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1032"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650"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271"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it-IT"/>
      </a:defPPr>
      <a:lvl1pPr marL="0" algn="l" defTabSz="557241" rtl="0" eaLnBrk="1" latinLnBrk="0" hangingPunct="1">
        <a:defRPr sz="1097" kern="1200">
          <a:solidFill>
            <a:schemeClr val="tx1"/>
          </a:solidFill>
          <a:latin typeface="+mn-lt"/>
          <a:ea typeface="+mn-ea"/>
          <a:cs typeface="+mn-cs"/>
        </a:defRPr>
      </a:lvl1pPr>
      <a:lvl2pPr marL="278621" algn="l" defTabSz="557241" rtl="0" eaLnBrk="1" latinLnBrk="0" hangingPunct="1">
        <a:defRPr sz="1097" kern="1200">
          <a:solidFill>
            <a:schemeClr val="tx1"/>
          </a:solidFill>
          <a:latin typeface="+mn-lt"/>
          <a:ea typeface="+mn-ea"/>
          <a:cs typeface="+mn-cs"/>
        </a:defRPr>
      </a:lvl2pPr>
      <a:lvl3pPr marL="557241" algn="l" defTabSz="557241" rtl="0" eaLnBrk="1" latinLnBrk="0" hangingPunct="1">
        <a:defRPr sz="1097" kern="1200">
          <a:solidFill>
            <a:schemeClr val="tx1"/>
          </a:solidFill>
          <a:latin typeface="+mn-lt"/>
          <a:ea typeface="+mn-ea"/>
          <a:cs typeface="+mn-cs"/>
        </a:defRPr>
      </a:lvl3pPr>
      <a:lvl4pPr marL="835862" algn="l" defTabSz="557241" rtl="0" eaLnBrk="1" latinLnBrk="0" hangingPunct="1">
        <a:defRPr sz="1097" kern="1200">
          <a:solidFill>
            <a:schemeClr val="tx1"/>
          </a:solidFill>
          <a:latin typeface="+mn-lt"/>
          <a:ea typeface="+mn-ea"/>
          <a:cs typeface="+mn-cs"/>
        </a:defRPr>
      </a:lvl4pPr>
      <a:lvl5pPr marL="1114481" algn="l" defTabSz="557241" rtl="0" eaLnBrk="1" latinLnBrk="0" hangingPunct="1">
        <a:defRPr sz="1097" kern="1200">
          <a:solidFill>
            <a:schemeClr val="tx1"/>
          </a:solidFill>
          <a:latin typeface="+mn-lt"/>
          <a:ea typeface="+mn-ea"/>
          <a:cs typeface="+mn-cs"/>
        </a:defRPr>
      </a:lvl5pPr>
      <a:lvl6pPr marL="1393101" algn="l" defTabSz="557241" rtl="0" eaLnBrk="1" latinLnBrk="0" hangingPunct="1">
        <a:defRPr sz="1097" kern="1200">
          <a:solidFill>
            <a:schemeClr val="tx1"/>
          </a:solidFill>
          <a:latin typeface="+mn-lt"/>
          <a:ea typeface="+mn-ea"/>
          <a:cs typeface="+mn-cs"/>
        </a:defRPr>
      </a:lvl6pPr>
      <a:lvl7pPr marL="1671721" algn="l" defTabSz="557241" rtl="0" eaLnBrk="1" latinLnBrk="0" hangingPunct="1">
        <a:defRPr sz="1097" kern="1200">
          <a:solidFill>
            <a:schemeClr val="tx1"/>
          </a:solidFill>
          <a:latin typeface="+mn-lt"/>
          <a:ea typeface="+mn-ea"/>
          <a:cs typeface="+mn-cs"/>
        </a:defRPr>
      </a:lvl7pPr>
      <a:lvl8pPr marL="1950342" algn="l" defTabSz="557241" rtl="0" eaLnBrk="1" latinLnBrk="0" hangingPunct="1">
        <a:defRPr sz="1097" kern="1200">
          <a:solidFill>
            <a:schemeClr val="tx1"/>
          </a:solidFill>
          <a:latin typeface="+mn-lt"/>
          <a:ea typeface="+mn-ea"/>
          <a:cs typeface="+mn-cs"/>
        </a:defRPr>
      </a:lvl8pPr>
      <a:lvl9pPr marL="2228962" algn="l" defTabSz="557241"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2B80E6E8-4264-4791-969D-9FD60B225856}"/>
              </a:ext>
            </a:extLst>
          </p:cNvPr>
          <p:cNvSpPr>
            <a:spLocks noGrp="1"/>
          </p:cNvSpPr>
          <p:nvPr>
            <p:ph type="title"/>
          </p:nvPr>
        </p:nvSpPr>
        <p:spPr>
          <a:xfrm>
            <a:off x="771479" y="3668516"/>
            <a:ext cx="10649069" cy="590931"/>
          </a:xfrm>
        </p:spPr>
        <p:txBody>
          <a:bodyPr/>
          <a:lstStyle/>
          <a:p>
            <a:pPr marL="0" indent="0">
              <a:buFont typeface="Arial" panose="020B0604020202020204" pitchFamily="34" charset="0"/>
              <a:buNone/>
            </a:pPr>
            <a:r>
              <a:rPr lang="en-US" sz="1800" i="0" dirty="0">
                <a:solidFill>
                  <a:schemeClr val="tx1"/>
                </a:solidFill>
              </a:rPr>
              <a:t>THE USE OF EVALUATION IN THE AUDIT OF THE COVID-19 PANDEMIC’S MANAGEMENT </a:t>
            </a:r>
            <a:br>
              <a:rPr lang="en-US" sz="1800" i="0" dirty="0">
                <a:solidFill>
                  <a:schemeClr val="tx1"/>
                </a:solidFill>
              </a:rPr>
            </a:br>
            <a:r>
              <a:rPr lang="en-US" sz="1800" i="0" dirty="0">
                <a:solidFill>
                  <a:schemeClr val="tx1"/>
                </a:solidFill>
              </a:rPr>
              <a:t>AND CONSEQUENCES IN ITALY </a:t>
            </a:r>
          </a:p>
        </p:txBody>
      </p:sp>
      <p:sp>
        <p:nvSpPr>
          <p:cNvPr id="8" name="Segnaposto testo 7">
            <a:extLst>
              <a:ext uri="{FF2B5EF4-FFF2-40B4-BE49-F238E27FC236}">
                <a16:creationId xmlns:a16="http://schemas.microsoft.com/office/drawing/2014/main" id="{210CA37D-7F14-4464-8103-7A92FF7E5543}"/>
              </a:ext>
            </a:extLst>
          </p:cNvPr>
          <p:cNvSpPr>
            <a:spLocks noGrp="1"/>
          </p:cNvSpPr>
          <p:nvPr>
            <p:ph type="body" sz="quarter" idx="1"/>
          </p:nvPr>
        </p:nvSpPr>
        <p:spPr>
          <a:xfrm>
            <a:off x="1258956" y="4200939"/>
            <a:ext cx="9966813" cy="1480918"/>
          </a:xfrm>
        </p:spPr>
        <p:txBody>
          <a:bodyPr vert="horz" wrap="square" lIns="91440" tIns="45720" rIns="91440" bIns="45720" rtlCol="0" anchor="t">
            <a:spAutoFit/>
          </a:bodyPr>
          <a:lstStyle/>
          <a:p>
            <a:pPr marL="0" indent="0">
              <a:spcAft>
                <a:spcPts val="0"/>
              </a:spcAft>
              <a:buNone/>
            </a:pPr>
            <a:endParaRPr lang="en-GB" sz="1800" b="1" dirty="0">
              <a:solidFill>
                <a:schemeClr val="tx1"/>
              </a:solidFill>
              <a:effectLst/>
              <a:latin typeface="Book Antiqua" panose="02040602050305030304" pitchFamily="18" charset="0"/>
              <a:ea typeface="Times New Roman" panose="02020603050405020304" pitchFamily="18" charset="0"/>
              <a:cs typeface="Calibri" panose="020F0502020204030204" pitchFamily="34" charset="0"/>
            </a:endParaRPr>
          </a:p>
          <a:p>
            <a:pPr marL="0" indent="0" algn="just">
              <a:buNone/>
            </a:pPr>
            <a:r>
              <a:rPr lang="en-US" sz="1400" b="1" i="0" dirty="0">
                <a:solidFill>
                  <a:schemeClr val="tx1"/>
                </a:solidFill>
                <a:latin typeface="Book Antiqua"/>
                <a:ea typeface="Verdana"/>
                <a:cs typeface="Arial"/>
              </a:rPr>
              <a:t>THE FIRST ANALYSIS ON THE MANAGEMENT OF THE HEALTH SYSTEM DURING THE PANDEMIC </a:t>
            </a:r>
          </a:p>
          <a:p>
            <a:pPr marL="0" indent="0" algn="just">
              <a:buNone/>
            </a:pPr>
            <a:r>
              <a:rPr lang="en-US" sz="1400" b="1" i="0" dirty="0">
                <a:solidFill>
                  <a:schemeClr val="tx1"/>
                </a:solidFill>
                <a:latin typeface="Book Antiqua"/>
                <a:ea typeface="Verdana"/>
                <a:cs typeface="Arial"/>
              </a:rPr>
              <a:t>AND THE FUTURE CHALLENGES: CONTROLS ON THE IMPLEMENTATION OF THE RECOVERY PLAN</a:t>
            </a:r>
            <a:endParaRPr lang="en-US" sz="2000" b="1" i="0" dirty="0">
              <a:solidFill>
                <a:schemeClr val="tx1"/>
              </a:solidFill>
              <a:latin typeface="Book Antiqua"/>
              <a:ea typeface="Verdana"/>
              <a:cs typeface="Arial"/>
            </a:endParaRPr>
          </a:p>
          <a:p>
            <a:pPr marL="0" indent="0">
              <a:buNone/>
            </a:pPr>
            <a:endParaRPr lang="en-US" sz="1600" b="1" i="0" dirty="0">
              <a:solidFill>
                <a:srgbClr val="002060"/>
              </a:solidFill>
              <a:latin typeface="Book Antiqua"/>
              <a:ea typeface="Verdana"/>
              <a:cs typeface="Arial"/>
            </a:endParaRPr>
          </a:p>
          <a:p>
            <a:pPr marL="0" indent="0">
              <a:buNone/>
            </a:pPr>
            <a:r>
              <a:rPr lang="en-US" sz="1600" i="0" dirty="0">
                <a:solidFill>
                  <a:schemeClr val="tx1"/>
                </a:solidFill>
                <a:latin typeface="Book Antiqua"/>
                <a:ea typeface="Verdana"/>
                <a:cs typeface="Arial"/>
              </a:rPr>
              <a:t>July 7 - 8, 2021</a:t>
            </a:r>
            <a:endParaRPr lang="it-IT" sz="1600" i="0" dirty="0">
              <a:solidFill>
                <a:schemeClr val="tx1"/>
              </a:solidFill>
              <a:ea typeface="Verdana"/>
              <a:cs typeface="Arial"/>
            </a:endParaRPr>
          </a:p>
        </p:txBody>
      </p:sp>
    </p:spTree>
    <p:extLst>
      <p:ext uri="{BB962C8B-B14F-4D97-AF65-F5344CB8AC3E}">
        <p14:creationId xmlns:p14="http://schemas.microsoft.com/office/powerpoint/2010/main" val="382122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5"/>
            <a:ext cx="11649077" cy="300082"/>
          </a:xfrm>
          <a:prstGeom prst="rect">
            <a:avLst/>
          </a:prstGeom>
        </p:spPr>
        <p:txBody>
          <a:bodyPr/>
          <a:lstStyle/>
          <a:p>
            <a:pPr algn="ctr"/>
            <a:r>
              <a:rPr lang="en-US" sz="1800" b="1" i="0" dirty="0">
                <a:solidFill>
                  <a:schemeClr val="tx1"/>
                </a:solidFill>
                <a:ea typeface="Verdana"/>
                <a:cs typeface="Calibri Light" panose="020F0302020204030204" pitchFamily="34" charset="0"/>
              </a:rPr>
              <a:t>THE FUTURE CHALLENGES: THE NATIONAL RECOVERY AND RESILIENCE PLAN</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9943" y="2007031"/>
            <a:ext cx="11649077" cy="3404466"/>
          </a:xfrm>
        </p:spPr>
        <p:txBody>
          <a:bodyPr/>
          <a:lstStyle/>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Commission has received the Recovery and Resilience Plan from Italy at the end of April. It was approved on June, 22. </a:t>
            </a: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Recovery and Resilience Plan submitted by Italy envisages investments and a consistent reform package, with € 191.5 billion in resources being allocated through the Recovery and Resilience Facility plus other resources for a total amount of € 248 billion.</a:t>
            </a: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Italian plan is structured around six areas: digitalization, innovation, competitiveness and culture; green revolution and ecological transition; infrastructure for sustainable mobility; education and research; cohesion and inclusion; health.</a:t>
            </a: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561357" y="6012157"/>
            <a:ext cx="359175" cy="241980"/>
          </a:xfrm>
        </p:spPr>
        <p:txBody>
          <a:bodyPr/>
          <a:lstStyle/>
          <a:p>
            <a:r>
              <a:rPr lang="it-IT" dirty="0"/>
              <a:t>10</a:t>
            </a:r>
          </a:p>
        </p:txBody>
      </p:sp>
    </p:spTree>
    <p:extLst>
      <p:ext uri="{BB962C8B-B14F-4D97-AF65-F5344CB8AC3E}">
        <p14:creationId xmlns:p14="http://schemas.microsoft.com/office/powerpoint/2010/main" val="175992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5"/>
            <a:ext cx="11649077" cy="300082"/>
          </a:xfrm>
          <a:prstGeom prst="rect">
            <a:avLst/>
          </a:prstGeom>
        </p:spPr>
        <p:txBody>
          <a:bodyPr/>
          <a:lstStyle/>
          <a:p>
            <a:pPr algn="ctr"/>
            <a:r>
              <a:rPr lang="en-US" sz="1800" b="1" i="0" dirty="0">
                <a:solidFill>
                  <a:schemeClr val="tx1"/>
                </a:solidFill>
                <a:ea typeface="Verdana"/>
                <a:cs typeface="Calibri Light" panose="020F0302020204030204" pitchFamily="34" charset="0"/>
              </a:rPr>
              <a:t>THE FUTURE CHALLENGES: THE </a:t>
            </a:r>
            <a:r>
              <a:rPr lang="en-US" sz="1800" dirty="0">
                <a:solidFill>
                  <a:schemeClr val="tx1"/>
                </a:solidFill>
                <a:ea typeface="Verdana"/>
                <a:cs typeface="Calibri Light" panose="020F0302020204030204" pitchFamily="34" charset="0"/>
              </a:rPr>
              <a:t>N</a:t>
            </a:r>
            <a:r>
              <a:rPr lang="en-US" sz="1800" b="1" i="0" dirty="0">
                <a:solidFill>
                  <a:schemeClr val="tx1"/>
                </a:solidFill>
                <a:ea typeface="Verdana"/>
                <a:cs typeface="Calibri Light" panose="020F0302020204030204" pitchFamily="34" charset="0"/>
              </a:rPr>
              <a:t>ATIONAL RECOVERY AND RESILIENCE PLAN</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622852" y="2138766"/>
            <a:ext cx="11297685" cy="3307877"/>
          </a:xfrm>
        </p:spPr>
        <p:txBody>
          <a:bodyPr/>
          <a:lstStyle/>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So, the National Recovery and Resilience Plan is an intervention that aims at repairing the economic and social damage caused by the pandemic crisis, contributing to addressing the structural weaknesses of the Italian economy, and leading the country along a path of ecological and environmental transition. </a:t>
            </a: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investment should be developed by a reform strategy aimed at improving the regulatory and organizational systems and steadily increasing the Country's equity, efficiency and competitiveness. </a:t>
            </a:r>
            <a:endParaRPr lang="it-IT" sz="1800" dirty="0">
              <a:solidFill>
                <a:schemeClr val="tx1"/>
              </a:solidFill>
              <a:latin typeface="+mj-lt"/>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latin typeface="Calibri" panose="020F0502020204030204" pitchFamily="34" charset="0"/>
              <a:cs typeface="Times New Roman" panose="02020603050405020304" pitchFamily="18" charset="0"/>
            </a:endParaRPr>
          </a:p>
          <a:p>
            <a:endParaRPr lang="it-IT" dirty="0"/>
          </a:p>
        </p:txBody>
      </p:sp>
      <p:sp>
        <p:nvSpPr>
          <p:cNvPr id="5" name="Segnaposto numero diapositiva 4">
            <a:extLst>
              <a:ext uri="{FF2B5EF4-FFF2-40B4-BE49-F238E27FC236}">
                <a16:creationId xmlns:a16="http://schemas.microsoft.com/office/drawing/2014/main" id="{39CF2E88-F835-4C5A-851D-04E8B382F66F}"/>
              </a:ext>
            </a:extLst>
          </p:cNvPr>
          <p:cNvSpPr>
            <a:spLocks noGrp="1"/>
          </p:cNvSpPr>
          <p:nvPr>
            <p:ph type="sldNum" sz="quarter" idx="4294967295"/>
          </p:nvPr>
        </p:nvSpPr>
        <p:spPr>
          <a:xfrm>
            <a:off x="11561357" y="6012157"/>
            <a:ext cx="359175" cy="241980"/>
          </a:xfrm>
        </p:spPr>
        <p:txBody>
          <a:bodyPr/>
          <a:lstStyle/>
          <a:p>
            <a:r>
              <a:rPr lang="it-IT" dirty="0"/>
              <a:t>11</a:t>
            </a:r>
          </a:p>
        </p:txBody>
      </p:sp>
    </p:spTree>
    <p:extLst>
      <p:ext uri="{BB962C8B-B14F-4D97-AF65-F5344CB8AC3E}">
        <p14:creationId xmlns:p14="http://schemas.microsoft.com/office/powerpoint/2010/main" val="116740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5" y="1099929"/>
            <a:ext cx="11649083" cy="622853"/>
          </a:xfrm>
          <a:prstGeom prst="rect">
            <a:avLst/>
          </a:prstGeom>
        </p:spPr>
        <p:txBody>
          <a:bodyPr/>
          <a:lstStyle/>
          <a:p>
            <a:pPr algn="ctr"/>
            <a:r>
              <a:rPr lang="en-US" sz="2000" b="1" i="0" dirty="0">
                <a:solidFill>
                  <a:schemeClr val="tx1"/>
                </a:solidFill>
                <a:latin typeface="Book Antiqua"/>
                <a:ea typeface="Verdana"/>
                <a:cs typeface="Arial"/>
              </a:rPr>
              <a:t> </a:t>
            </a:r>
            <a:br>
              <a:rPr lang="en-US" sz="2000" b="1" i="0" dirty="0">
                <a:solidFill>
                  <a:schemeClr val="tx1"/>
                </a:solidFill>
                <a:latin typeface="Book Antiqua"/>
                <a:ea typeface="Verdana"/>
                <a:cs typeface="Arial"/>
              </a:rPr>
            </a:br>
            <a:r>
              <a:rPr lang="en-US" sz="1800" b="1" i="0" dirty="0">
                <a:solidFill>
                  <a:schemeClr val="tx1"/>
                </a:solidFill>
                <a:ea typeface="Verdana"/>
                <a:cs typeface="Calibri Light" panose="020F0302020204030204" pitchFamily="34" charset="0"/>
              </a:rPr>
              <a:t>CONTROLS ON THE IMPLEMENTATION OF THE RECOVERY PLAN</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dirty="0"/>
              <a:t>Giuseppe Maria Mezzapesa</a:t>
            </a:r>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271449" y="1881809"/>
            <a:ext cx="11649083" cy="3392556"/>
          </a:xfrm>
        </p:spPr>
        <p:txBody>
          <a:bodyPr/>
          <a:lstStyle/>
          <a:p>
            <a:pPr marL="285750" indent="-28575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a:t>
            </a:r>
            <a:r>
              <a:rPr lang="en-US" sz="2000" i="1" dirty="0">
                <a:solidFill>
                  <a:schemeClr val="tx1"/>
                </a:solidFill>
                <a:ea typeface="Verdana"/>
                <a:cs typeface="Calibri Light" panose="020F0302020204030204" pitchFamily="34" charset="0"/>
              </a:rPr>
              <a:t>Corte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i="1" dirty="0">
                <a:solidFill>
                  <a:schemeClr val="tx1"/>
                </a:solidFill>
                <a:ea typeface="Verdana"/>
                <a:cs typeface="Calibri Light" panose="020F0302020204030204" pitchFamily="34" charset="0"/>
              </a:rPr>
              <a:t> </a:t>
            </a:r>
            <a:r>
              <a:rPr lang="en-US" sz="2000" dirty="0">
                <a:solidFill>
                  <a:schemeClr val="tx1"/>
                </a:solidFill>
                <a:ea typeface="Verdana"/>
                <a:cs typeface="Calibri Light" panose="020F0302020204030204" pitchFamily="34" charset="0"/>
              </a:rPr>
              <a:t>presented to the Parliament its detailed evaluations on the draft plan and its six missions before its submission to the European Commission.</a:t>
            </a:r>
          </a:p>
          <a:p>
            <a:pPr marL="564370" lvl="1" indent="-28575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In its evaluation, it observed that the Government has considered structural reforms in key areas (in particular, the reform of Justice, </a:t>
            </a:r>
            <a:r>
              <a:rPr lang="en-US" sz="2000" dirty="0" err="1">
                <a:solidFill>
                  <a:schemeClr val="tx1"/>
                </a:solidFill>
                <a:ea typeface="Verdana"/>
                <a:cs typeface="Calibri Light" panose="020F0302020204030204" pitchFamily="34" charset="0"/>
              </a:rPr>
              <a:t>labour</a:t>
            </a:r>
            <a:r>
              <a:rPr lang="en-US" sz="2000" dirty="0">
                <a:solidFill>
                  <a:schemeClr val="tx1"/>
                </a:solidFill>
                <a:ea typeface="Verdana"/>
                <a:cs typeface="Calibri Light" panose="020F0302020204030204" pitchFamily="34" charset="0"/>
              </a:rPr>
              <a:t> market laws and programs, Public Administration, policies for next generation, digital transformation, green transition and fiscal systems) to implement and to launch along with the public finance requirements.</a:t>
            </a:r>
          </a:p>
          <a:p>
            <a:pPr marL="564370" lvl="1" indent="-28575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need of a proper and efficient governance of the Plan, as well as the key role of local bodies for the  implementation of the plan have been underlined. </a:t>
            </a:r>
          </a:p>
          <a:p>
            <a:pPr marL="564370" lvl="1" indent="-28575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Likewise, the need for constant monitoring of the implementation of the recovery and resilience plan, with the related responsibilities, have been  pointed out.</a:t>
            </a: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latin typeface="Calibri" panose="020F0502020204030204" pitchFamily="34" charset="0"/>
              <a:cs typeface="Times New Roman" panose="02020603050405020304" pitchFamily="18" charset="0"/>
            </a:endParaRPr>
          </a:p>
          <a:p>
            <a:endParaRPr lang="it-IT" dirty="0"/>
          </a:p>
        </p:txBody>
      </p:sp>
      <p:sp>
        <p:nvSpPr>
          <p:cNvPr id="5" name="Segnaposto numero diapositiva 4">
            <a:extLst>
              <a:ext uri="{FF2B5EF4-FFF2-40B4-BE49-F238E27FC236}">
                <a16:creationId xmlns:a16="http://schemas.microsoft.com/office/drawing/2014/main" id="{352C0EC6-DFF4-4345-80D6-18B929FB3F2F}"/>
              </a:ext>
            </a:extLst>
          </p:cNvPr>
          <p:cNvSpPr>
            <a:spLocks noGrp="1"/>
          </p:cNvSpPr>
          <p:nvPr>
            <p:ph type="sldNum" sz="quarter" idx="4294967295"/>
          </p:nvPr>
        </p:nvSpPr>
        <p:spPr>
          <a:xfrm>
            <a:off x="11561357" y="6012157"/>
            <a:ext cx="359175" cy="241980"/>
          </a:xfrm>
        </p:spPr>
        <p:txBody>
          <a:bodyPr/>
          <a:lstStyle/>
          <a:p>
            <a:r>
              <a:rPr lang="it-IT" dirty="0"/>
              <a:t>12</a:t>
            </a:r>
          </a:p>
        </p:txBody>
      </p:sp>
    </p:spTree>
    <p:extLst>
      <p:ext uri="{BB962C8B-B14F-4D97-AF65-F5344CB8AC3E}">
        <p14:creationId xmlns:p14="http://schemas.microsoft.com/office/powerpoint/2010/main" val="287519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5"/>
            <a:ext cx="11649077" cy="300082"/>
          </a:xfrm>
          <a:prstGeom prst="rect">
            <a:avLst/>
          </a:prstGeom>
        </p:spPr>
        <p:txBody>
          <a:bodyPr/>
          <a:lstStyle/>
          <a:p>
            <a:pPr algn="ctr"/>
            <a:r>
              <a:rPr lang="en-US" sz="2000" b="1" i="0" dirty="0">
                <a:solidFill>
                  <a:schemeClr val="tx1"/>
                </a:solidFill>
                <a:latin typeface="Book Antiqua"/>
                <a:ea typeface="Verdana"/>
                <a:cs typeface="Arial"/>
              </a:rPr>
              <a:t> </a:t>
            </a:r>
            <a:r>
              <a:rPr lang="en-US" sz="2000" dirty="0">
                <a:solidFill>
                  <a:schemeClr val="tx1"/>
                </a:solidFill>
                <a:latin typeface="Book Antiqua"/>
                <a:ea typeface="Verdana"/>
                <a:cs typeface="Arial"/>
              </a:rPr>
              <a:t>CONTROLS ON THE IMPLEMENTATION OF THE RECOVERY PLAN</a:t>
            </a:r>
            <a:br>
              <a:rPr lang="en-US" sz="2000" b="1" i="0" dirty="0">
                <a:solidFill>
                  <a:schemeClr val="tx1"/>
                </a:solidFill>
                <a:latin typeface="Book Antiqua"/>
                <a:ea typeface="Verdana"/>
                <a:cs typeface="Arial"/>
              </a:rPr>
            </a:br>
            <a:endParaRPr lang="it-IT" sz="2000" dirty="0">
              <a:solidFill>
                <a:schemeClr val="tx1"/>
              </a:solidFill>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dirty="0"/>
              <a:t>Giuseppe Maria Mezzapesa</a:t>
            </a:r>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271455" y="1709566"/>
            <a:ext cx="11649077" cy="3955469"/>
          </a:xfrm>
        </p:spPr>
        <p:txBody>
          <a:bodyPr/>
          <a:lstStyle/>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In this particular context, the</a:t>
            </a:r>
            <a:r>
              <a:rPr lang="en-US" sz="2000" i="1" dirty="0">
                <a:solidFill>
                  <a:schemeClr val="tx1"/>
                </a:solidFill>
                <a:ea typeface="Verdana"/>
                <a:cs typeface="Calibri Light" panose="020F0302020204030204" pitchFamily="34" charset="0"/>
              </a:rPr>
              <a:t> Corte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i="1" dirty="0">
                <a:solidFill>
                  <a:schemeClr val="tx1"/>
                </a:solidFill>
                <a:ea typeface="Verdana"/>
                <a:cs typeface="Calibri Light" panose="020F0302020204030204" pitchFamily="34" charset="0"/>
              </a:rPr>
              <a:t> </a:t>
            </a:r>
            <a:r>
              <a:rPr lang="en-US" sz="2000" dirty="0">
                <a:solidFill>
                  <a:schemeClr val="tx1"/>
                </a:solidFill>
                <a:ea typeface="Verdana"/>
                <a:cs typeface="Calibri Light" panose="020F0302020204030204" pitchFamily="34" charset="0"/>
              </a:rPr>
              <a:t>is required by law, as part of its control functions (art. 100 of the Constitution), to exercise the performance audit by carrying out evaluations on the efficiency and cost-effectiveness of the use of the financial resources assigned through the Recovery and Resilience Plan.</a:t>
            </a:r>
          </a:p>
          <a:p>
            <a:pPr marL="621520" lvl="1" indent="-342900" algn="just">
              <a:lnSpc>
                <a:spcPct val="107000"/>
              </a:lnSpc>
              <a:spcAft>
                <a:spcPts val="600"/>
              </a:spcAft>
              <a:buFont typeface="Arial" panose="020B0604020202020204" pitchFamily="34" charset="0"/>
              <a:buChar char="•"/>
            </a:pPr>
            <a:r>
              <a:rPr lang="en-US" sz="2000" dirty="0">
                <a:solidFill>
                  <a:schemeClr val="tx1"/>
                </a:solidFill>
                <a:latin typeface="Book Antiqua"/>
                <a:ea typeface="Verdana"/>
                <a:cs typeface="Arial"/>
              </a:rPr>
              <a:t>This audit is based on cooperation criteria with the European Court of Auditors, in accordance with the provisions of art. 287, paragraph n. 3 of the Treaty on the Functioning of the European Union.</a:t>
            </a:r>
          </a:p>
          <a:p>
            <a:pPr marL="621520" lvl="1"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Particularly, the </a:t>
            </a:r>
            <a:r>
              <a:rPr lang="en-US" sz="2000" i="1" dirty="0">
                <a:solidFill>
                  <a:schemeClr val="tx1"/>
                </a:solidFill>
                <a:ea typeface="Verdana"/>
                <a:cs typeface="Calibri Light" panose="020F0302020204030204" pitchFamily="34" charset="0"/>
              </a:rPr>
              <a:t>Corte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dirty="0">
                <a:solidFill>
                  <a:schemeClr val="tx1"/>
                </a:solidFill>
                <a:ea typeface="Verdana"/>
                <a:cs typeface="Calibri Light" panose="020F0302020204030204" pitchFamily="34" charset="0"/>
              </a:rPr>
              <a:t> is required to verify the improvement in the efficiency of public administrations in the exercise of their duties in all sectors, in order to guarantee the success of the Recovery and Resilience Plan and the relaunch of the country.</a:t>
            </a:r>
          </a:p>
          <a:p>
            <a:pPr marL="621520" lvl="1" indent="-342900" algn="just">
              <a:lnSpc>
                <a:spcPct val="107000"/>
              </a:lnSpc>
              <a:spcAft>
                <a:spcPts val="600"/>
              </a:spcAft>
              <a:buFont typeface="Arial" panose="020B0604020202020204" pitchFamily="34" charset="0"/>
              <a:buChar char="•"/>
            </a:pPr>
            <a:endParaRPr lang="it-IT" sz="2000" dirty="0">
              <a:solidFill>
                <a:schemeClr val="tx1"/>
              </a:solidFill>
              <a:latin typeface="Book Antiqua"/>
              <a:ea typeface="Verdana"/>
              <a:cs typeface="Arial"/>
            </a:endParaRPr>
          </a:p>
          <a:p>
            <a:pPr marL="285750" indent="-285750" algn="just">
              <a:lnSpc>
                <a:spcPct val="107000"/>
              </a:lnSpc>
              <a:spcAft>
                <a:spcPts val="600"/>
              </a:spcAft>
              <a:buFont typeface="Arial" panose="020B0604020202020204" pitchFamily="34" charset="0"/>
              <a:buChar char="•"/>
            </a:pPr>
            <a:endParaRPr lang="it-IT" sz="2000" dirty="0">
              <a:solidFill>
                <a:schemeClr val="tx1"/>
              </a:solidFill>
              <a:latin typeface="Book Antiqua"/>
              <a:ea typeface="Verdana"/>
              <a:cs typeface="Arial"/>
            </a:endParaRPr>
          </a:p>
          <a:p>
            <a:pPr marL="285750" indent="-285750" algn="just">
              <a:lnSpc>
                <a:spcPct val="107000"/>
              </a:lnSpc>
              <a:spcAft>
                <a:spcPts val="600"/>
              </a:spcAft>
              <a:buFont typeface="Arial" panose="020B0604020202020204" pitchFamily="34" charset="0"/>
              <a:buChar char="•"/>
            </a:pPr>
            <a:endParaRPr lang="it-IT"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endParaRPr>
          </a:p>
          <a:p>
            <a:pPr marL="564370" lvl="1" indent="-285750" algn="just">
              <a:lnSpc>
                <a:spcPct val="107000"/>
              </a:lnSpc>
              <a:spcAft>
                <a:spcPts val="600"/>
              </a:spcAft>
              <a:buFont typeface="Arial" panose="020B0604020202020204" pitchFamily="34" charset="0"/>
              <a:buChar char="•"/>
            </a:pPr>
            <a:endParaRPr lang="it-IT"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latin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561357" y="6012157"/>
            <a:ext cx="359175" cy="241980"/>
          </a:xfrm>
        </p:spPr>
        <p:txBody>
          <a:bodyPr/>
          <a:lstStyle/>
          <a:p>
            <a:r>
              <a:rPr lang="it-IT" dirty="0"/>
              <a:t>13</a:t>
            </a:r>
          </a:p>
        </p:txBody>
      </p:sp>
    </p:spTree>
    <p:extLst>
      <p:ext uri="{BB962C8B-B14F-4D97-AF65-F5344CB8AC3E}">
        <p14:creationId xmlns:p14="http://schemas.microsoft.com/office/powerpoint/2010/main" val="392251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086678"/>
            <a:ext cx="11649077" cy="755373"/>
          </a:xfrm>
          <a:prstGeom prst="rect">
            <a:avLst/>
          </a:prstGeom>
        </p:spPr>
        <p:txBody>
          <a:bodyPr/>
          <a:lstStyle/>
          <a:p>
            <a:pPr algn="ctr"/>
            <a:r>
              <a:rPr lang="en-US" sz="2000" b="1" i="0" dirty="0">
                <a:solidFill>
                  <a:schemeClr val="tx1"/>
                </a:solidFill>
                <a:latin typeface="Book Antiqua"/>
                <a:ea typeface="Verdana"/>
                <a:cs typeface="Arial"/>
              </a:rPr>
              <a:t> </a:t>
            </a:r>
            <a:br>
              <a:rPr lang="en-US" sz="2000" b="1" i="0" dirty="0">
                <a:solidFill>
                  <a:schemeClr val="tx1"/>
                </a:solidFill>
                <a:latin typeface="Book Antiqua"/>
                <a:ea typeface="Verdana"/>
                <a:cs typeface="Arial"/>
              </a:rPr>
            </a:br>
            <a:r>
              <a:rPr lang="en-US" sz="2000" b="1" i="0" dirty="0">
                <a:solidFill>
                  <a:schemeClr val="tx1"/>
                </a:solidFill>
                <a:ea typeface="Verdana"/>
                <a:cs typeface="Calibri Light" panose="020F0302020204030204" pitchFamily="34" charset="0"/>
              </a:rPr>
              <a:t>CONTROLS ON THE IMPLEMENTATION OF THE RECOVERY </a:t>
            </a:r>
            <a:r>
              <a:rPr lang="en-US" sz="2000" dirty="0">
                <a:solidFill>
                  <a:schemeClr val="tx1"/>
                </a:solidFill>
                <a:ea typeface="Verdana"/>
                <a:cs typeface="Calibri Light" panose="020F0302020204030204" pitchFamily="34" charset="0"/>
              </a:rPr>
              <a:t>AND RESILIENCE </a:t>
            </a:r>
            <a:r>
              <a:rPr lang="en-US" sz="2000" b="1" i="0" dirty="0">
                <a:solidFill>
                  <a:schemeClr val="tx1"/>
                </a:solidFill>
                <a:ea typeface="Verdana"/>
                <a:cs typeface="Calibri Light" panose="020F0302020204030204" pitchFamily="34" charset="0"/>
              </a:rPr>
              <a:t>PLAN</a:t>
            </a:r>
            <a:endParaRPr lang="it-IT" sz="20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dirty="0"/>
              <a:t>Giuseppe Maria Mezzapesa</a:t>
            </a:r>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271455" y="1709567"/>
            <a:ext cx="11649077" cy="3604556"/>
          </a:xfrm>
        </p:spPr>
        <p:txBody>
          <a:bodyPr/>
          <a:lstStyle/>
          <a:p>
            <a:pPr marL="285750" indent="-285750" algn="just">
              <a:lnSpc>
                <a:spcPct val="107000"/>
              </a:lnSpc>
              <a:spcAft>
                <a:spcPts val="600"/>
              </a:spcAf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new approach defined by the Recovery and Resilience Plan requires the introduction of a system of process standards, tools, data and information, in order to increase the level of effectiveness of the initiatives, to prevent, detect and correct severe irregularities as well as to strengthen the capacity  to recover the resources unduly paid.</a:t>
            </a:r>
            <a:endParaRPr lang="it-IT" sz="2000" dirty="0">
              <a:solidFill>
                <a:schemeClr val="tx1"/>
              </a:solidFill>
              <a:ea typeface="Verdana"/>
              <a:cs typeface="Calibri Light" panose="020F0302020204030204" pitchFamily="34"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Therefore, it is necessary to implement a </a:t>
            </a:r>
            <a:r>
              <a:rPr lang="en-US" sz="2000" u="sng" dirty="0">
                <a:solidFill>
                  <a:schemeClr val="tx1"/>
                </a:solidFill>
                <a:ea typeface="Verdana"/>
                <a:cs typeface="Calibri Light" panose="020F0302020204030204" pitchFamily="34" charset="0"/>
              </a:rPr>
              <a:t>concurrent control </a:t>
            </a:r>
            <a:r>
              <a:rPr lang="en-US" sz="2000" dirty="0">
                <a:solidFill>
                  <a:schemeClr val="tx1"/>
                </a:solidFill>
                <a:ea typeface="Verdana"/>
                <a:cs typeface="Calibri Light" panose="020F0302020204030204" pitchFamily="34" charset="0"/>
              </a:rPr>
              <a:t>during the management cycle. This specific control is aimed at reporting observations and irregularities during the management cycle and not only at its end. </a:t>
            </a:r>
          </a:p>
          <a:p>
            <a:pPr marL="564370" lvl="1" indent="-285750" algn="just">
              <a:lnSpc>
                <a:spcPct val="107000"/>
              </a:lnSpc>
              <a:spcAft>
                <a:spcPts val="600"/>
              </a:spcAft>
              <a:buFont typeface="Arial" panose="020B0604020202020204" pitchFamily="34" charset="0"/>
              <a:buChar char="•"/>
            </a:pPr>
            <a:endParaRPr lang="en-US" sz="2000" dirty="0">
              <a:solidFill>
                <a:schemeClr val="tx1"/>
              </a:solidFill>
              <a:ea typeface="Verdana"/>
              <a:cs typeface="Calibri Light" panose="020F0302020204030204" pitchFamily="34" charset="0"/>
            </a:endParaRPr>
          </a:p>
          <a:p>
            <a:pPr marL="564370" lvl="1" indent="-285750" algn="just">
              <a:lnSpc>
                <a:spcPct val="107000"/>
              </a:lnSpc>
              <a:spcAft>
                <a:spcPts val="600"/>
              </a:spcAft>
              <a:buFont typeface="Arial" panose="020B0604020202020204" pitchFamily="34" charset="0"/>
              <a:buChar char="•"/>
            </a:pPr>
            <a:endParaRPr lang="it-IT"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latin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561357" y="6012157"/>
            <a:ext cx="359175" cy="241980"/>
          </a:xfrm>
        </p:spPr>
        <p:txBody>
          <a:bodyPr/>
          <a:lstStyle/>
          <a:p>
            <a:r>
              <a:rPr lang="it-IT" dirty="0"/>
              <a:t>14</a:t>
            </a:r>
          </a:p>
        </p:txBody>
      </p:sp>
    </p:spTree>
    <p:extLst>
      <p:ext uri="{BB962C8B-B14F-4D97-AF65-F5344CB8AC3E}">
        <p14:creationId xmlns:p14="http://schemas.microsoft.com/office/powerpoint/2010/main" val="45318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7" y="887896"/>
            <a:ext cx="11649075" cy="654186"/>
          </a:xfrm>
          <a:prstGeom prst="rect">
            <a:avLst/>
          </a:prstGeom>
        </p:spPr>
        <p:txBody>
          <a:bodyPr/>
          <a:lstStyle/>
          <a:p>
            <a:pPr algn="ctr"/>
            <a:r>
              <a:rPr lang="en-US" sz="2000" b="1" i="0" dirty="0">
                <a:solidFill>
                  <a:schemeClr val="tx1"/>
                </a:solidFill>
                <a:latin typeface="Book Antiqua"/>
                <a:ea typeface="Verdana"/>
                <a:cs typeface="Arial"/>
              </a:rPr>
              <a:t> </a:t>
            </a:r>
            <a:br>
              <a:rPr lang="en-US" sz="2000" b="1" i="0" dirty="0">
                <a:solidFill>
                  <a:schemeClr val="tx1"/>
                </a:solidFill>
                <a:latin typeface="Book Antiqua"/>
                <a:ea typeface="Verdana"/>
                <a:cs typeface="Arial"/>
              </a:rPr>
            </a:br>
            <a:r>
              <a:rPr lang="en-US" sz="2000" b="1" i="0" dirty="0">
                <a:solidFill>
                  <a:schemeClr val="tx1"/>
                </a:solidFill>
                <a:ea typeface="Verdana"/>
                <a:cs typeface="Calibri Light" panose="020F0302020204030204" pitchFamily="34" charset="0"/>
              </a:rPr>
              <a:t>CONTROLS ON THE IMPLEMENTATION OF THE RECOVERY PLAN</a:t>
            </a:r>
            <a:endParaRPr lang="it-IT" sz="20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dirty="0"/>
              <a:t>Giuseppe Maria Mezzapesa</a:t>
            </a:r>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1061" y="1542082"/>
            <a:ext cx="11549471" cy="4169605"/>
          </a:xfrm>
        </p:spPr>
        <p:txBody>
          <a:bodyPr/>
          <a:lstStyle/>
          <a:p>
            <a:pPr marL="621520" lvl="1"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a:t>
            </a:r>
            <a:r>
              <a:rPr lang="en-US" sz="2000" i="1" dirty="0">
                <a:solidFill>
                  <a:schemeClr val="tx1"/>
                </a:solidFill>
                <a:ea typeface="Verdana"/>
                <a:cs typeface="Calibri Light" panose="020F0302020204030204" pitchFamily="34" charset="0"/>
              </a:rPr>
              <a:t>Corte</a:t>
            </a:r>
            <a:r>
              <a:rPr lang="en-US" sz="2000"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i="1" dirty="0">
                <a:solidFill>
                  <a:schemeClr val="tx1"/>
                </a:solidFill>
                <a:ea typeface="Verdana"/>
                <a:cs typeface="Calibri Light" panose="020F0302020204030204" pitchFamily="34" charset="0"/>
              </a:rPr>
              <a:t> </a:t>
            </a:r>
            <a:r>
              <a:rPr lang="en-US" sz="2000" dirty="0">
                <a:solidFill>
                  <a:schemeClr val="tx1"/>
                </a:solidFill>
                <a:ea typeface="Verdana"/>
                <a:cs typeface="Calibri Light" panose="020F0302020204030204" pitchFamily="34" charset="0"/>
              </a:rPr>
              <a:t>is promptly responding to these new needs: </a:t>
            </a:r>
          </a:p>
          <a:p>
            <a:pPr marL="1178759" lvl="3" indent="-342900" algn="just">
              <a:lnSpc>
                <a:spcPct val="107000"/>
              </a:lnSpc>
              <a:spcAft>
                <a:spcPts val="600"/>
              </a:spcAft>
              <a:buFont typeface="Arial" panose="020B0604020202020204" pitchFamily="34" charset="0"/>
              <a:buChar char="•"/>
            </a:pPr>
            <a:r>
              <a:rPr lang="it-IT" sz="2000" dirty="0">
                <a:solidFill>
                  <a:schemeClr val="tx1"/>
                </a:solidFill>
                <a:ea typeface="Verdana"/>
                <a:cs typeface="Calibri Light" panose="020F0302020204030204" pitchFamily="34" charset="0"/>
              </a:rPr>
              <a:t>t</a:t>
            </a:r>
            <a:r>
              <a:rPr lang="en-US" sz="2000" dirty="0">
                <a:solidFill>
                  <a:schemeClr val="tx1"/>
                </a:solidFill>
                <a:ea typeface="Verdana"/>
                <a:cs typeface="Calibri Light" panose="020F0302020204030204" pitchFamily="34" charset="0"/>
              </a:rPr>
              <a:t>he control on the implementation of the Recovery and Resilience Plan involves the Regional Chambers of the </a:t>
            </a:r>
            <a:r>
              <a:rPr lang="en-US" sz="2000" i="1" dirty="0">
                <a:solidFill>
                  <a:schemeClr val="tx1"/>
                </a:solidFill>
                <a:ea typeface="Verdana"/>
                <a:cs typeface="Calibri Light" panose="020F0302020204030204" pitchFamily="34" charset="0"/>
              </a:rPr>
              <a:t>Corte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dirty="0">
                <a:solidFill>
                  <a:schemeClr val="tx1"/>
                </a:solidFill>
                <a:ea typeface="Verdana"/>
                <a:cs typeface="Calibri Light" panose="020F0302020204030204" pitchFamily="34" charset="0"/>
              </a:rPr>
              <a:t>, already present (with regard to  the territorial bodies competent for the implementation of the projects of the plan);</a:t>
            </a:r>
          </a:p>
          <a:p>
            <a:pPr marL="1178759" lvl="3"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in compliance with the interinstitutional relations system laid down by the Constitution, Administrations are required to independently adapt to the results of the audits carried out and follow the recommendations issued by the </a:t>
            </a:r>
            <a:r>
              <a:rPr lang="en-US" sz="2000" i="1" dirty="0">
                <a:solidFill>
                  <a:schemeClr val="tx1"/>
                </a:solidFill>
                <a:ea typeface="Verdana"/>
                <a:cs typeface="Calibri Light" panose="020F0302020204030204" pitchFamily="34" charset="0"/>
              </a:rPr>
              <a:t>Corte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dirty="0">
                <a:solidFill>
                  <a:schemeClr val="tx1"/>
                </a:solidFill>
                <a:ea typeface="Verdana"/>
                <a:cs typeface="Calibri Light" panose="020F0302020204030204" pitchFamily="34" charset="0"/>
              </a:rPr>
              <a:t>;</a:t>
            </a:r>
          </a:p>
          <a:p>
            <a:pPr marL="1178759" lvl="3"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however, as laid down by the legislator in the emergency phase of the pandemic, the </a:t>
            </a:r>
            <a:r>
              <a:rPr lang="en-US" sz="2000" i="1" dirty="0">
                <a:solidFill>
                  <a:schemeClr val="tx1"/>
                </a:solidFill>
                <a:ea typeface="Verdana"/>
                <a:cs typeface="Calibri Light" panose="020F0302020204030204" pitchFamily="34" charset="0"/>
              </a:rPr>
              <a:t>Corte </a:t>
            </a:r>
            <a:r>
              <a:rPr lang="en-US" sz="2000" i="1" dirty="0" err="1">
                <a:solidFill>
                  <a:schemeClr val="tx1"/>
                </a:solidFill>
                <a:ea typeface="Verdana"/>
                <a:cs typeface="Calibri Light" panose="020F0302020204030204" pitchFamily="34" charset="0"/>
              </a:rPr>
              <a:t>dei</a:t>
            </a:r>
            <a:r>
              <a:rPr lang="en-US" sz="2000" i="1" dirty="0">
                <a:solidFill>
                  <a:schemeClr val="tx1"/>
                </a:solidFill>
                <a:ea typeface="Verdana"/>
                <a:cs typeface="Calibri Light" panose="020F0302020204030204" pitchFamily="34" charset="0"/>
              </a:rPr>
              <a:t> </a:t>
            </a:r>
            <a:r>
              <a:rPr lang="en-US" sz="2000" i="1" dirty="0" err="1">
                <a:solidFill>
                  <a:schemeClr val="tx1"/>
                </a:solidFill>
                <a:ea typeface="Verdana"/>
                <a:cs typeface="Calibri Light" panose="020F0302020204030204" pitchFamily="34" charset="0"/>
              </a:rPr>
              <a:t>conti</a:t>
            </a:r>
            <a:r>
              <a:rPr lang="en-US" sz="2000" i="1" dirty="0">
                <a:solidFill>
                  <a:schemeClr val="tx1"/>
                </a:solidFill>
                <a:ea typeface="Verdana"/>
                <a:cs typeface="Calibri Light" panose="020F0302020204030204" pitchFamily="34" charset="0"/>
              </a:rPr>
              <a:t> </a:t>
            </a:r>
            <a:r>
              <a:rPr lang="en-US" sz="2000" dirty="0">
                <a:solidFill>
                  <a:schemeClr val="tx1"/>
                </a:solidFill>
                <a:ea typeface="Verdana"/>
                <a:cs typeface="Calibri Light" panose="020F0302020204030204" pitchFamily="34" charset="0"/>
              </a:rPr>
              <a:t>is required to strengthen the effectiveness of this control in order to prevent "</a:t>
            </a:r>
            <a:r>
              <a:rPr lang="en-US" sz="2000" i="1" dirty="0">
                <a:solidFill>
                  <a:schemeClr val="tx1"/>
                </a:solidFill>
                <a:ea typeface="Verdana"/>
                <a:cs typeface="Calibri Light" panose="020F0302020204030204" pitchFamily="34" charset="0"/>
              </a:rPr>
              <a:t>serious management irregularities</a:t>
            </a:r>
            <a:r>
              <a:rPr lang="en-US" sz="2000" dirty="0">
                <a:solidFill>
                  <a:schemeClr val="tx1"/>
                </a:solidFill>
                <a:ea typeface="Verdana"/>
                <a:cs typeface="Calibri Light" panose="020F0302020204030204" pitchFamily="34" charset="0"/>
              </a:rPr>
              <a:t>" "</a:t>
            </a:r>
            <a:r>
              <a:rPr lang="en-US" sz="2000" i="1" dirty="0">
                <a:solidFill>
                  <a:schemeClr val="tx1"/>
                </a:solidFill>
                <a:ea typeface="Verdana"/>
                <a:cs typeface="Calibri Light" panose="020F0302020204030204" pitchFamily="34" charset="0"/>
              </a:rPr>
              <a:t>or significant and unjustified delays</a:t>
            </a:r>
            <a:r>
              <a:rPr lang="en-US" sz="2000" dirty="0">
                <a:solidFill>
                  <a:schemeClr val="tx1"/>
                </a:solidFill>
                <a:ea typeface="Verdana"/>
                <a:cs typeface="Calibri Light" panose="020F0302020204030204" pitchFamily="34" charset="0"/>
              </a:rPr>
              <a:t>" in the implementation of plans, programs and projects. So, a link between the negative result of the concurrent control and the managerial liability action of audited administration can be underlined. It could be a clear deterrent function for those who exercise public functions</a:t>
            </a:r>
            <a:r>
              <a:rPr lang="en-US" sz="2000" dirty="0">
                <a:solidFill>
                  <a:schemeClr val="tx1"/>
                </a:solidFill>
                <a:latin typeface="+mj-lt"/>
                <a:ea typeface="Calibri" panose="020F0502020204030204" pitchFamily="34" charset="0"/>
                <a:cs typeface="Times New Roman" panose="02020603050405020304" pitchFamily="18" charset="0"/>
              </a:rPr>
              <a:t>. </a:t>
            </a:r>
          </a:p>
          <a:p>
            <a:pPr marL="621520" lvl="1" indent="-342900" algn="just">
              <a:lnSpc>
                <a:spcPct val="107000"/>
              </a:lnSpc>
              <a:spcAft>
                <a:spcPts val="600"/>
              </a:spcAft>
              <a:buFont typeface="Arial" panose="020B0604020202020204" pitchFamily="34" charset="0"/>
              <a:buChar char="•"/>
            </a:pPr>
            <a:endParaRPr lang="en-US" sz="2000" dirty="0">
              <a:solidFill>
                <a:schemeClr val="tx1"/>
              </a:solidFill>
              <a:latin typeface="+mj-lt"/>
              <a:ea typeface="Calibri" panose="020F0502020204030204" pitchFamily="34" charset="0"/>
              <a:cs typeface="Times New Roman" panose="02020603050405020304" pitchFamily="18" charset="0"/>
            </a:endParaRPr>
          </a:p>
          <a:p>
            <a:pPr marL="564370" lvl="1" indent="-285750" algn="just">
              <a:lnSpc>
                <a:spcPct val="107000"/>
              </a:lnSpc>
              <a:spcAft>
                <a:spcPts val="600"/>
              </a:spcAft>
              <a:buFont typeface="Arial" panose="020B0604020202020204" pitchFamily="34" charset="0"/>
              <a:buChar char="•"/>
            </a:pPr>
            <a:endParaRPr lang="it-IT"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latin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561357" y="6012157"/>
            <a:ext cx="359175" cy="241980"/>
          </a:xfrm>
        </p:spPr>
        <p:txBody>
          <a:bodyPr/>
          <a:lstStyle/>
          <a:p>
            <a:r>
              <a:rPr lang="it-IT" dirty="0"/>
              <a:t>15</a:t>
            </a:r>
          </a:p>
        </p:txBody>
      </p:sp>
    </p:spTree>
    <p:extLst>
      <p:ext uri="{BB962C8B-B14F-4D97-AF65-F5344CB8AC3E}">
        <p14:creationId xmlns:p14="http://schemas.microsoft.com/office/powerpoint/2010/main" val="59147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7" y="887896"/>
            <a:ext cx="11649075" cy="654186"/>
          </a:xfrm>
          <a:prstGeom prst="rect">
            <a:avLst/>
          </a:prstGeom>
        </p:spPr>
        <p:txBody>
          <a:bodyPr/>
          <a:lstStyle/>
          <a:p>
            <a:pPr algn="ctr"/>
            <a:r>
              <a:rPr lang="en-US" sz="2000" b="1" i="0" dirty="0">
                <a:solidFill>
                  <a:schemeClr val="tx1"/>
                </a:solidFill>
                <a:latin typeface="Book Antiqua"/>
                <a:ea typeface="Verdana"/>
                <a:cs typeface="Arial"/>
              </a:rPr>
              <a:t> </a:t>
            </a:r>
            <a:br>
              <a:rPr lang="en-US" sz="2000" b="1" i="0" dirty="0">
                <a:solidFill>
                  <a:schemeClr val="tx1"/>
                </a:solidFill>
                <a:latin typeface="Book Antiqua"/>
                <a:ea typeface="Verdana"/>
                <a:cs typeface="Arial"/>
              </a:rPr>
            </a:br>
            <a:r>
              <a:rPr lang="en-US" sz="2000" b="1" i="0" dirty="0">
                <a:solidFill>
                  <a:schemeClr val="tx1"/>
                </a:solidFill>
                <a:ea typeface="Verdana"/>
                <a:cs typeface="Calibri Light" panose="020F0302020204030204" pitchFamily="34" charset="0"/>
              </a:rPr>
              <a:t>CONTROLS ON THE IMPLEMENTATION OF THE RECOVERY PLAN</a:t>
            </a:r>
            <a:endParaRPr lang="it-IT" sz="20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dirty="0"/>
              <a:t>Giuseppe Maria Mezzapesa</a:t>
            </a:r>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1061" y="1542082"/>
            <a:ext cx="11549471" cy="4169605"/>
          </a:xfrm>
        </p:spPr>
        <p:txBody>
          <a:bodyPr/>
          <a:lstStyle/>
          <a:p>
            <a:pPr marL="621520" lvl="1" indent="-342900" algn="just">
              <a:lnSpc>
                <a:spcPct val="107000"/>
              </a:lnSpc>
              <a:spcAft>
                <a:spcPts val="600"/>
              </a:spcAft>
              <a:buFont typeface="Arial" panose="020B0604020202020204" pitchFamily="34" charset="0"/>
              <a:buChar char="•"/>
            </a:pPr>
            <a:endParaRPr lang="en-US" sz="2000" dirty="0">
              <a:solidFill>
                <a:schemeClr val="tx1"/>
              </a:solidFill>
              <a:ea typeface="Verdana"/>
              <a:cs typeface="Calibri Light" panose="020F0302020204030204" pitchFamily="34" charset="0"/>
            </a:endParaRPr>
          </a:p>
          <a:p>
            <a:pPr marL="621520" lvl="1"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Pursuant to European Guidelines of last January 22, 2021, the timely and complete dissemination of data is essential, not only for the preparation and for the planning of Recovery and Resilience Plan by the States, but also  for the subsequent management and control.</a:t>
            </a:r>
          </a:p>
          <a:p>
            <a:pPr marL="621520" lvl="1" indent="-342900" algn="just">
              <a:lnSpc>
                <a:spcPct val="107000"/>
              </a:lnSpc>
              <a:spcAft>
                <a:spcPts val="600"/>
              </a:spcAft>
              <a:buFont typeface="Arial" panose="020B0604020202020204" pitchFamily="34" charset="0"/>
              <a:buChar char="•"/>
            </a:pPr>
            <a:r>
              <a:rPr lang="en-US" sz="2000" dirty="0">
                <a:solidFill>
                  <a:schemeClr val="tx1"/>
                </a:solidFill>
                <a:latin typeface="Book Antiqua"/>
                <a:ea typeface="Verdana"/>
                <a:cs typeface="Arial"/>
              </a:rPr>
              <a:t>Accordingly, it is fundamental, for the reporting task of the </a:t>
            </a:r>
            <a:r>
              <a:rPr lang="en-US" sz="2000" i="1" dirty="0">
                <a:solidFill>
                  <a:schemeClr val="tx1"/>
                </a:solidFill>
                <a:latin typeface="Book Antiqua"/>
                <a:ea typeface="Verdana"/>
                <a:cs typeface="Arial"/>
              </a:rPr>
              <a:t>Corte </a:t>
            </a:r>
            <a:r>
              <a:rPr lang="en-US" sz="2000" i="1" dirty="0" err="1">
                <a:solidFill>
                  <a:schemeClr val="tx1"/>
                </a:solidFill>
                <a:latin typeface="Book Antiqua"/>
                <a:ea typeface="Verdana"/>
                <a:cs typeface="Arial"/>
              </a:rPr>
              <a:t>dei</a:t>
            </a:r>
            <a:r>
              <a:rPr lang="en-US" sz="2000" i="1" dirty="0">
                <a:solidFill>
                  <a:schemeClr val="tx1"/>
                </a:solidFill>
                <a:latin typeface="Book Antiqua"/>
                <a:ea typeface="Verdana"/>
                <a:cs typeface="Arial"/>
              </a:rPr>
              <a:t> </a:t>
            </a:r>
            <a:r>
              <a:rPr lang="en-US" sz="2000" i="1" dirty="0" err="1">
                <a:solidFill>
                  <a:schemeClr val="tx1"/>
                </a:solidFill>
                <a:latin typeface="Book Antiqua"/>
                <a:ea typeface="Verdana"/>
                <a:cs typeface="Arial"/>
              </a:rPr>
              <a:t>conti</a:t>
            </a:r>
            <a:r>
              <a:rPr lang="en-US" sz="2000" dirty="0">
                <a:solidFill>
                  <a:schemeClr val="tx1"/>
                </a:solidFill>
                <a:latin typeface="Book Antiqua"/>
                <a:ea typeface="Verdana"/>
                <a:cs typeface="Arial"/>
              </a:rPr>
              <a:t>, to have access to the detailed information concerning each reform projects and programs already submitted to the European Commission and to all information that will be submitted in case of specific requests in compliance with the principles of accuracy, accountability and transparency, simplicity and consistency laid down in the aforementioned Guidelines. </a:t>
            </a:r>
            <a:endParaRPr lang="it-IT" sz="2000" dirty="0">
              <a:solidFill>
                <a:schemeClr val="tx1"/>
              </a:solidFill>
              <a:latin typeface="Book Antiqua"/>
              <a:ea typeface="Verdana"/>
              <a:cs typeface="Arial"/>
            </a:endParaRPr>
          </a:p>
          <a:p>
            <a:pPr lvl="1" algn="just">
              <a:lnSpc>
                <a:spcPct val="107000"/>
              </a:lnSpc>
              <a:spcAft>
                <a:spcPts val="600"/>
              </a:spcAft>
            </a:pPr>
            <a:endParaRPr lang="en-US" sz="2000" dirty="0">
              <a:solidFill>
                <a:srgbClr val="000000"/>
              </a:solidFill>
              <a:effectLst/>
              <a:ea typeface="Calibri" panose="020F0502020204030204" pitchFamily="34" charset="0"/>
              <a:cs typeface="Calibri" panose="020F0502020204030204" pitchFamily="34" charset="0"/>
            </a:endParaRPr>
          </a:p>
          <a:p>
            <a:pPr lvl="2" algn="just">
              <a:lnSpc>
                <a:spcPct val="107000"/>
              </a:lnSpc>
              <a:spcAft>
                <a:spcPts val="600"/>
              </a:spcAft>
            </a:pPr>
            <a:endParaRPr lang="it-IT" sz="2000" dirty="0">
              <a:solidFill>
                <a:srgbClr val="000000"/>
              </a:solidFill>
              <a:effectLst/>
              <a:latin typeface="+mj-lt"/>
              <a:ea typeface="Calibri" panose="020F0502020204030204" pitchFamily="34" charset="0"/>
              <a:cs typeface="Calibri" panose="020F0502020204030204" pitchFamily="34" charset="0"/>
            </a:endParaRPr>
          </a:p>
          <a:p>
            <a:pPr marL="621520" lvl="1" indent="-342900" algn="just">
              <a:lnSpc>
                <a:spcPct val="107000"/>
              </a:lnSpc>
              <a:spcAft>
                <a:spcPts val="600"/>
              </a:spcAft>
              <a:buFont typeface="Arial" panose="020B0604020202020204" pitchFamily="34" charset="0"/>
              <a:buChar char="•"/>
            </a:pPr>
            <a:endParaRPr lang="en-US" sz="2000" dirty="0">
              <a:solidFill>
                <a:schemeClr val="tx1"/>
              </a:solidFill>
              <a:ea typeface="Verdana"/>
              <a:cs typeface="Calibri Light" panose="020F0302020204030204" pitchFamily="34" charset="0"/>
            </a:endParaRPr>
          </a:p>
          <a:p>
            <a:pPr marL="621520" lvl="1" indent="-342900" algn="just">
              <a:lnSpc>
                <a:spcPct val="107000"/>
              </a:lnSpc>
              <a:spcAft>
                <a:spcPts val="600"/>
              </a:spcAft>
              <a:buFont typeface="Arial" panose="020B0604020202020204" pitchFamily="34" charset="0"/>
              <a:buChar char="•"/>
            </a:pPr>
            <a:endParaRPr lang="en-US" sz="2000" dirty="0">
              <a:solidFill>
                <a:schemeClr val="tx1"/>
              </a:solidFill>
              <a:latin typeface="+mj-lt"/>
              <a:ea typeface="Calibri" panose="020F0502020204030204" pitchFamily="34" charset="0"/>
              <a:cs typeface="Times New Roman" panose="02020603050405020304" pitchFamily="18" charset="0"/>
            </a:endParaRPr>
          </a:p>
          <a:p>
            <a:pPr marL="564370" lvl="1" indent="-285750" algn="just">
              <a:lnSpc>
                <a:spcPct val="107000"/>
              </a:lnSpc>
              <a:spcAft>
                <a:spcPts val="600"/>
              </a:spcAft>
              <a:buFont typeface="Arial" panose="020B0604020202020204" pitchFamily="34" charset="0"/>
              <a:buChar char="•"/>
            </a:pPr>
            <a:endParaRPr lang="it-IT"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latin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561357" y="6012157"/>
            <a:ext cx="359175" cy="241980"/>
          </a:xfrm>
        </p:spPr>
        <p:txBody>
          <a:bodyPr/>
          <a:lstStyle/>
          <a:p>
            <a:r>
              <a:rPr lang="it-IT" dirty="0"/>
              <a:t>16</a:t>
            </a:r>
          </a:p>
        </p:txBody>
      </p:sp>
    </p:spTree>
    <p:extLst>
      <p:ext uri="{BB962C8B-B14F-4D97-AF65-F5344CB8AC3E}">
        <p14:creationId xmlns:p14="http://schemas.microsoft.com/office/powerpoint/2010/main" val="312243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B02A29B4-EEEC-4BB8-B6C7-03663AE3DB0F}"/>
              </a:ext>
            </a:extLst>
          </p:cNvPr>
          <p:cNvSpPr>
            <a:spLocks noGrp="1"/>
          </p:cNvSpPr>
          <p:nvPr>
            <p:ph type="ftr" sz="quarter" idx="15"/>
          </p:nvPr>
        </p:nvSpPr>
        <p:spPr>
          <a:xfrm>
            <a:off x="5595814" y="6016304"/>
            <a:ext cx="1000376"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C9BD45CF-C2FF-4C89-A152-E9E583000CF6}"/>
              </a:ext>
            </a:extLst>
          </p:cNvPr>
          <p:cNvSpPr>
            <a:spLocks noGrp="1"/>
          </p:cNvSpPr>
          <p:nvPr>
            <p:ph type="body" sz="quarter" idx="13"/>
          </p:nvPr>
        </p:nvSpPr>
        <p:spPr>
          <a:xfrm>
            <a:off x="397565" y="1789043"/>
            <a:ext cx="11522967" cy="3537213"/>
          </a:xfrm>
        </p:spPr>
        <p:txBody>
          <a:bodyPr/>
          <a:lstStyle/>
          <a:p>
            <a:pPr algn="ctr">
              <a:spcBef>
                <a:spcPts val="225"/>
              </a:spcBef>
              <a:spcAft>
                <a:spcPts val="0"/>
              </a:spcAft>
            </a:pPr>
            <a:endParaRPr lang="en-GB" sz="1800" dirty="0">
              <a:ea typeface="Calibri" panose="020F0502020204030204" pitchFamily="34" charset="0"/>
              <a:cs typeface="Times New Roman" panose="02020603050405020304" pitchFamily="18" charset="0"/>
            </a:endParaRPr>
          </a:p>
          <a:p>
            <a:pPr algn="ctr">
              <a:spcBef>
                <a:spcPts val="225"/>
              </a:spcBef>
              <a:spcAft>
                <a:spcPts val="0"/>
              </a:spcAft>
            </a:pPr>
            <a:r>
              <a:rPr lang="en-GB" sz="3600" dirty="0">
                <a:effectLst/>
                <a:latin typeface="Book Antiqua" panose="02040602050305030304" pitchFamily="18" charset="0"/>
                <a:ea typeface="Calibri" panose="020F0502020204030204" pitchFamily="34" charset="0"/>
                <a:cs typeface="Times New Roman" panose="02020603050405020304" pitchFamily="18" charset="0"/>
              </a:rPr>
              <a:t>Many thanks to all of you</a:t>
            </a:r>
            <a:endParaRPr lang="it-IT" sz="3600" dirty="0">
              <a:effectLst/>
              <a:latin typeface="Times New Roman" panose="02020603050405020304" pitchFamily="18" charset="0"/>
              <a:ea typeface="Calibri" panose="020F0502020204030204" pitchFamily="34" charset="0"/>
            </a:endParaRPr>
          </a:p>
          <a:p>
            <a:pPr algn="ctr"/>
            <a:r>
              <a:rPr lang="it-IT" sz="3600" i="1" dirty="0">
                <a:solidFill>
                  <a:srgbClr val="0070C0"/>
                </a:solidFill>
              </a:rPr>
              <a:t>giuseppe.mezzapesa@corteconti.it</a:t>
            </a:r>
          </a:p>
          <a:p>
            <a:pPr algn="ctr"/>
            <a:endParaRPr lang="it-IT" sz="4000" i="1" dirty="0">
              <a:solidFill>
                <a:srgbClr val="0070C0"/>
              </a:solidFill>
            </a:endParaRPr>
          </a:p>
          <a:p>
            <a:endParaRPr lang="it-IT" dirty="0"/>
          </a:p>
        </p:txBody>
      </p:sp>
      <p:sp>
        <p:nvSpPr>
          <p:cNvPr id="7" name="Segnaposto data 6">
            <a:extLst>
              <a:ext uri="{FF2B5EF4-FFF2-40B4-BE49-F238E27FC236}">
                <a16:creationId xmlns:a16="http://schemas.microsoft.com/office/drawing/2014/main" id="{07A69E52-F056-4998-A2D8-4927FB7045DB}"/>
              </a:ext>
            </a:extLst>
          </p:cNvPr>
          <p:cNvSpPr>
            <a:spLocks noGrp="1"/>
          </p:cNvSpPr>
          <p:nvPr>
            <p:ph type="dt" sz="half" idx="14"/>
          </p:nvPr>
        </p:nvSpPr>
        <p:spPr>
          <a:xfrm>
            <a:off x="271456" y="6015401"/>
            <a:ext cx="855537" cy="241980"/>
          </a:xfrm>
        </p:spPr>
        <p:txBody>
          <a:bodyPr/>
          <a:lstStyle/>
          <a:p>
            <a:r>
              <a:rPr lang="it-IT"/>
              <a:t>July 7, 2021</a:t>
            </a:r>
            <a:endParaRPr lang="it-IT" dirty="0"/>
          </a:p>
        </p:txBody>
      </p:sp>
    </p:spTree>
    <p:extLst>
      <p:ext uri="{BB962C8B-B14F-4D97-AF65-F5344CB8AC3E}">
        <p14:creationId xmlns:p14="http://schemas.microsoft.com/office/powerpoint/2010/main" val="424404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4"/>
            <a:ext cx="11649077" cy="338779"/>
          </a:xfrm>
          <a:prstGeom prst="rect">
            <a:avLst/>
          </a:prstGeom>
        </p:spPr>
        <p:txBody>
          <a:bodyPr/>
          <a:lstStyle/>
          <a:p>
            <a:pPr algn="ctr"/>
            <a:r>
              <a:rPr lang="en-US" sz="2000" dirty="0">
                <a:solidFill>
                  <a:schemeClr val="tx1"/>
                </a:solidFill>
                <a:cs typeface="Calibri" panose="020F0502020204030204" pitchFamily="34" charset="0"/>
              </a:rPr>
              <a:t>AUDIT OF THE COVID-19 PANDEMIC’S MANAGEMENT</a:t>
            </a:r>
            <a:endParaRPr lang="it-IT" sz="2000" dirty="0">
              <a:solidFill>
                <a:schemeClr val="tx1"/>
              </a:solidFill>
              <a:cs typeface="Calibri" panose="020F05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23729" y="6012157"/>
            <a:ext cx="296803" cy="241980"/>
          </a:xfrm>
        </p:spPr>
        <p:txBody>
          <a:bodyPr/>
          <a:lstStyle/>
          <a:p>
            <a:r>
              <a:rPr lang="it-IT"/>
              <a:t>2</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271455" y="1712511"/>
            <a:ext cx="11649077" cy="3657652"/>
          </a:xfrm>
        </p:spPr>
        <p:txBody>
          <a:bodyPr/>
          <a:lstStyle/>
          <a:p>
            <a:pPr marL="285750" indent="-285750" algn="just">
              <a:lnSpc>
                <a:spcPct val="107000"/>
              </a:lnSpc>
              <a:spcAft>
                <a:spcPts val="600"/>
              </a:spcAft>
              <a:buFont typeface="Arial" panose="020B0604020202020204" pitchFamily="34" charset="0"/>
              <a:buChar char="•"/>
            </a:pPr>
            <a:r>
              <a:rPr lang="en-US" sz="2000" dirty="0">
                <a:solidFill>
                  <a:schemeClr val="tx1"/>
                </a:solidFill>
                <a:effectLst/>
                <a:ea typeface="Calibri" panose="020F0502020204030204" pitchFamily="34" charset="0"/>
                <a:cs typeface="Calibri" panose="020F0502020204030204" pitchFamily="34" charset="0"/>
              </a:rPr>
              <a:t>In the two last Annual Reports on the Coordination of Public Finances issued in May 2020 and May 2021, the </a:t>
            </a:r>
            <a:r>
              <a:rPr lang="en-US" sz="2000" i="1" dirty="0">
                <a:solidFill>
                  <a:schemeClr val="tx1"/>
                </a:solidFill>
                <a:effectLst/>
                <a:ea typeface="Calibri" panose="020F0502020204030204" pitchFamily="34" charset="0"/>
                <a:cs typeface="Calibri" panose="020F0502020204030204" pitchFamily="34" charset="0"/>
              </a:rPr>
              <a:t>Corte </a:t>
            </a:r>
            <a:r>
              <a:rPr lang="en-US" sz="2000" i="1" dirty="0" err="1">
                <a:solidFill>
                  <a:schemeClr val="tx1"/>
                </a:solidFill>
                <a:effectLst/>
                <a:ea typeface="Calibri" panose="020F0502020204030204" pitchFamily="34" charset="0"/>
                <a:cs typeface="Calibri" panose="020F0502020204030204" pitchFamily="34" charset="0"/>
              </a:rPr>
              <a:t>dei</a:t>
            </a:r>
            <a:r>
              <a:rPr lang="en-US" sz="2000" i="1" dirty="0">
                <a:solidFill>
                  <a:schemeClr val="tx1"/>
                </a:solidFill>
                <a:effectLst/>
                <a:ea typeface="Calibri" panose="020F0502020204030204" pitchFamily="34" charset="0"/>
                <a:cs typeface="Calibri" panose="020F0502020204030204" pitchFamily="34" charset="0"/>
              </a:rPr>
              <a:t> </a:t>
            </a:r>
            <a:r>
              <a:rPr lang="en-US" sz="2000" i="1" dirty="0" err="1">
                <a:solidFill>
                  <a:schemeClr val="tx1"/>
                </a:solidFill>
                <a:effectLst/>
                <a:ea typeface="Calibri" panose="020F0502020204030204" pitchFamily="34" charset="0"/>
                <a:cs typeface="Calibri" panose="020F0502020204030204" pitchFamily="34" charset="0"/>
              </a:rPr>
              <a:t>conti</a:t>
            </a:r>
            <a:r>
              <a:rPr lang="en-US" sz="2000" i="1" dirty="0">
                <a:solidFill>
                  <a:schemeClr val="tx1"/>
                </a:solidFill>
                <a:effectLst/>
                <a:ea typeface="Calibri" panose="020F0502020204030204" pitchFamily="34" charset="0"/>
                <a:cs typeface="Calibri" panose="020F0502020204030204" pitchFamily="34" charset="0"/>
              </a:rPr>
              <a:t> </a:t>
            </a:r>
            <a:r>
              <a:rPr lang="en-US" sz="2000" dirty="0">
                <a:solidFill>
                  <a:schemeClr val="tx1"/>
                </a:solidFill>
                <a:effectLst/>
                <a:ea typeface="Calibri" panose="020F0502020204030204" pitchFamily="34" charset="0"/>
                <a:cs typeface="Calibri" panose="020F0502020204030204" pitchFamily="34" charset="0"/>
              </a:rPr>
              <a:t>provided an overall assessment of the critical issues aggravated by the pandemic crisis, as well as an analysis of the impact of the measures adopted to address this emergency (particularly in the health sector).</a:t>
            </a:r>
            <a:endParaRPr lang="en-US" sz="2000" i="1" dirty="0">
              <a:solidFill>
                <a:schemeClr val="tx1"/>
              </a:solidFill>
              <a:effectLst/>
              <a:ea typeface="Calibri" panose="020F0502020204030204" pitchFamily="34" charset="0"/>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r>
              <a:rPr lang="en-GB" sz="2000" dirty="0">
                <a:solidFill>
                  <a:schemeClr val="tx1"/>
                </a:solidFill>
                <a:ea typeface="Calibri" panose="020F0502020204030204" pitchFamily="34" charset="0"/>
                <a:cs typeface="Calibri" panose="020F0502020204030204" pitchFamily="34" charset="0"/>
              </a:rPr>
              <a:t>Pandemic </a:t>
            </a:r>
            <a:r>
              <a:rPr lang="en-GB" sz="2000" dirty="0">
                <a:solidFill>
                  <a:schemeClr val="tx1"/>
                </a:solidFill>
                <a:effectLst/>
                <a:ea typeface="Calibri" panose="020F0502020204030204" pitchFamily="34" charset="0"/>
                <a:cs typeface="Calibri" panose="020F0502020204030204" pitchFamily="34" charset="0"/>
              </a:rPr>
              <a:t>related audits have been performed intrusively throughout the whole annual controlling cycle in 2020, at both central </a:t>
            </a:r>
            <a:r>
              <a:rPr lang="en-GB" sz="2000" dirty="0">
                <a:solidFill>
                  <a:schemeClr val="tx1"/>
                </a:solidFill>
                <a:cs typeface="Calibri" panose="020F0502020204030204" pitchFamily="34" charset="0"/>
              </a:rPr>
              <a:t>and</a:t>
            </a:r>
            <a:r>
              <a:rPr lang="en-GB" sz="2000" dirty="0">
                <a:solidFill>
                  <a:schemeClr val="tx1"/>
                </a:solidFill>
                <a:effectLst/>
                <a:ea typeface="Calibri" panose="020F0502020204030204" pitchFamily="34" charset="0"/>
                <a:cs typeface="Calibri" panose="020F0502020204030204" pitchFamily="34" charset="0"/>
              </a:rPr>
              <a:t> regional level. Hence, most of the </a:t>
            </a:r>
            <a:r>
              <a:rPr lang="en-GB" sz="2000" i="1" dirty="0">
                <a:solidFill>
                  <a:schemeClr val="tx1"/>
                </a:solidFill>
                <a:effectLst/>
                <a:ea typeface="Calibri" panose="020F0502020204030204" pitchFamily="34" charset="0"/>
                <a:cs typeface="Calibri" panose="020F0502020204030204" pitchFamily="34" charset="0"/>
              </a:rPr>
              <a:t>Corte </a:t>
            </a:r>
            <a:r>
              <a:rPr lang="en-GB" sz="2000" i="1" dirty="0" err="1">
                <a:solidFill>
                  <a:schemeClr val="tx1"/>
                </a:solidFill>
                <a:effectLst/>
                <a:ea typeface="Calibri" panose="020F0502020204030204" pitchFamily="34" charset="0"/>
                <a:cs typeface="Calibri" panose="020F0502020204030204" pitchFamily="34" charset="0"/>
              </a:rPr>
              <a:t>dei</a:t>
            </a:r>
            <a:r>
              <a:rPr lang="en-GB" sz="2000" i="1" dirty="0">
                <a:solidFill>
                  <a:schemeClr val="tx1"/>
                </a:solidFill>
                <a:effectLst/>
                <a:ea typeface="Calibri" panose="020F0502020204030204" pitchFamily="34" charset="0"/>
                <a:cs typeface="Calibri" panose="020F0502020204030204" pitchFamily="34" charset="0"/>
              </a:rPr>
              <a:t> </a:t>
            </a:r>
            <a:r>
              <a:rPr lang="en-GB" sz="2000" i="1" dirty="0" err="1">
                <a:solidFill>
                  <a:schemeClr val="tx1"/>
                </a:solidFill>
                <a:effectLst/>
                <a:ea typeface="Calibri" panose="020F0502020204030204" pitchFamily="34" charset="0"/>
                <a:cs typeface="Calibri" panose="020F0502020204030204" pitchFamily="34" charset="0"/>
              </a:rPr>
              <a:t>conti</a:t>
            </a:r>
            <a:r>
              <a:rPr lang="en-GB" sz="2000" i="1" dirty="0">
                <a:solidFill>
                  <a:schemeClr val="tx1"/>
                </a:solidFill>
                <a:effectLst/>
                <a:ea typeface="Calibri" panose="020F0502020204030204" pitchFamily="34" charset="0"/>
                <a:cs typeface="Calibri" panose="020F0502020204030204" pitchFamily="34" charset="0"/>
              </a:rPr>
              <a:t> </a:t>
            </a:r>
            <a:r>
              <a:rPr lang="en-GB" sz="2000" dirty="0">
                <a:solidFill>
                  <a:schemeClr val="tx1"/>
                </a:solidFill>
                <a:effectLst/>
                <a:ea typeface="Calibri" panose="020F0502020204030204" pitchFamily="34" charset="0"/>
                <a:cs typeface="Calibri" panose="020F0502020204030204" pitchFamily="34" charset="0"/>
              </a:rPr>
              <a:t>reports and decisions have assessed the impact of the pandemic. </a:t>
            </a:r>
          </a:p>
          <a:p>
            <a:pPr marL="285750" indent="-285750" algn="just">
              <a:lnSpc>
                <a:spcPct val="107000"/>
              </a:lnSpc>
              <a:spcAft>
                <a:spcPts val="600"/>
              </a:spcAft>
              <a:buFont typeface="Arial" panose="020B0604020202020204" pitchFamily="34" charset="0"/>
              <a:buChar char="•"/>
            </a:pPr>
            <a:r>
              <a:rPr lang="en-GB" sz="2000" dirty="0">
                <a:solidFill>
                  <a:schemeClr val="tx1"/>
                </a:solidFill>
                <a:effectLst/>
                <a:ea typeface="Calibri" panose="020F0502020204030204" pitchFamily="34" charset="0"/>
                <a:cs typeface="Calibri" panose="020F0502020204030204" pitchFamily="34" charset="0"/>
              </a:rPr>
              <a:t>In line with the objectives of the 2021 General Audit Plan, the Italian SAI is carrying out a broad and articulated work program and specific checks relating to some measures adopted by the Government, the Public Administration and other </a:t>
            </a:r>
            <a:r>
              <a:rPr lang="en-GB" sz="2000" dirty="0">
                <a:solidFill>
                  <a:schemeClr val="tx1"/>
                </a:solidFill>
                <a:ea typeface="Calibri" panose="020F0502020204030204" pitchFamily="34" charset="0"/>
                <a:cs typeface="Calibri" panose="020F0502020204030204" pitchFamily="34" charset="0"/>
              </a:rPr>
              <a:t>b</a:t>
            </a:r>
            <a:r>
              <a:rPr lang="en-GB" sz="2000" dirty="0">
                <a:solidFill>
                  <a:schemeClr val="tx1"/>
                </a:solidFill>
                <a:effectLst/>
                <a:ea typeface="Calibri" panose="020F0502020204030204" pitchFamily="34" charset="0"/>
                <a:cs typeface="Calibri" panose="020F0502020204030204" pitchFamily="34" charset="0"/>
              </a:rPr>
              <a:t>odies, at central and regional level, to addressing the COVID-19 pandemic.</a:t>
            </a:r>
          </a:p>
          <a:p>
            <a:endParaRPr lang="it-IT" dirty="0"/>
          </a:p>
        </p:txBody>
      </p:sp>
    </p:spTree>
    <p:extLst>
      <p:ext uri="{BB962C8B-B14F-4D97-AF65-F5344CB8AC3E}">
        <p14:creationId xmlns:p14="http://schemas.microsoft.com/office/powerpoint/2010/main" val="380841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p:txBody>
          <a:bodyPr/>
          <a:lstStyle/>
          <a:p>
            <a:pPr marL="285750" indent="-285750" algn="just">
              <a:lnSpc>
                <a:spcPct val="107000"/>
              </a:lnSpc>
              <a:spcAft>
                <a:spcPts val="600"/>
              </a:spcAft>
              <a:buFont typeface="Arial" panose="020B0604020202020204" pitchFamily="34" charset="0"/>
              <a:buChar char="•"/>
            </a:pPr>
            <a:endParaRPr lang="en-GB" sz="2000" dirty="0">
              <a:solidFill>
                <a:schemeClr val="tx1"/>
              </a:solidFill>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r>
              <a:rPr lang="en-GB" sz="2000" dirty="0">
                <a:solidFill>
                  <a:schemeClr val="tx1"/>
                </a:solidFill>
                <a:cs typeface="Calibri" panose="020F0502020204030204" pitchFamily="34" charset="0"/>
              </a:rPr>
              <a:t>It is still too early to make forecast on what the pandemic will leave us in the various sectors (not only in the healthcare sector).</a:t>
            </a:r>
          </a:p>
          <a:p>
            <a:pPr marL="285750" indent="-285750" algn="just">
              <a:lnSpc>
                <a:spcPct val="107000"/>
              </a:lnSpc>
              <a:spcAft>
                <a:spcPts val="600"/>
              </a:spcAft>
              <a:buFont typeface="Arial" panose="020B0604020202020204" pitchFamily="34" charset="0"/>
              <a:buChar char="•"/>
            </a:pPr>
            <a:r>
              <a:rPr lang="en-US" sz="2000" dirty="0">
                <a:solidFill>
                  <a:schemeClr val="tx1"/>
                </a:solidFill>
                <a:cs typeface="Calibri" panose="020F0502020204030204" pitchFamily="34" charset="0"/>
              </a:rPr>
              <a:t>Certainly, this crisis has deeply highlighted, even more, the importance of the evaluations on public policies and programs, as well as the strengthening of traditional processes (in particular, the reinforcement of the concurrent controls aimed at providing prompt responses in the correct management of public resources and ensuring the most efficient use of these resources during the management cycle).</a:t>
            </a:r>
          </a:p>
        </p:txBody>
      </p:sp>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5" y="1231662"/>
            <a:ext cx="11649077" cy="300082"/>
          </a:xfrm>
          <a:prstGeom prst="rect">
            <a:avLst/>
          </a:prstGeom>
        </p:spPr>
        <p:txBody>
          <a:bodyPr/>
          <a:lstStyle/>
          <a:p>
            <a:pPr algn="ctr"/>
            <a:r>
              <a:rPr lang="en-US" sz="2000" i="0" dirty="0">
                <a:solidFill>
                  <a:schemeClr val="tx1"/>
                </a:solidFill>
                <a:cs typeface="Calibri Light" panose="020F0302020204030204" pitchFamily="34" charset="0"/>
              </a:rPr>
              <a:t>AUDIT OF THE COVID-19 PANDEMIC’S MANAGEMENT</a:t>
            </a:r>
            <a:endParaRPr lang="it-IT" sz="20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476383" y="6012770"/>
            <a:ext cx="444149" cy="241980"/>
          </a:xfrm>
        </p:spPr>
        <p:txBody>
          <a:bodyPr/>
          <a:lstStyle/>
          <a:p>
            <a:r>
              <a:rPr lang="it-IT" dirty="0"/>
              <a:t>3</a:t>
            </a:r>
          </a:p>
        </p:txBody>
      </p:sp>
    </p:spTree>
    <p:extLst>
      <p:ext uri="{BB962C8B-B14F-4D97-AF65-F5344CB8AC3E}">
        <p14:creationId xmlns:p14="http://schemas.microsoft.com/office/powerpoint/2010/main" val="184846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7" y="1192945"/>
            <a:ext cx="11649082" cy="300101"/>
          </a:xfrm>
          <a:prstGeom prst="rect">
            <a:avLst/>
          </a:prstGeom>
        </p:spPr>
        <p:txBody>
          <a:bodyPr/>
          <a:lstStyle/>
          <a:p>
            <a:pPr algn="ctr"/>
            <a:r>
              <a:rPr lang="en-US" sz="1800" dirty="0">
                <a:solidFill>
                  <a:schemeClr val="tx1"/>
                </a:solidFill>
                <a:cs typeface="Calibri Light" panose="020F0302020204030204" pitchFamily="34" charset="0"/>
              </a:rPr>
              <a:t>THE FIRST ANALYSIS ON THE MANAGEMENT OF THE HEALTH SYSTEM DURING THE PANDEMIC </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9943" y="1797752"/>
            <a:ext cx="11649077" cy="3613745"/>
          </a:xfrm>
        </p:spPr>
        <p:txBody>
          <a:bodyPr/>
          <a:lstStyle/>
          <a:p>
            <a:pPr marL="285750" indent="-285750" algn="just">
              <a:lnSpc>
                <a:spcPct val="107000"/>
              </a:lnSpc>
              <a:spcAft>
                <a:spcPts val="600"/>
              </a:spcAft>
              <a:buFont typeface="Arial" panose="020B0604020202020204" pitchFamily="34" charset="0"/>
              <a:buChar char="•"/>
            </a:pPr>
            <a:r>
              <a:rPr lang="en-US" sz="2000" dirty="0">
                <a:solidFill>
                  <a:schemeClr val="tx1"/>
                </a:solidFill>
                <a:cs typeface="Calibri" panose="020F0502020204030204" pitchFamily="34" charset="0"/>
              </a:rPr>
              <a:t>As expected, expenditure data for 2020 have significantly increased and the stabilization process achieved in recent years has interrupted.</a:t>
            </a:r>
          </a:p>
          <a:p>
            <a:pPr marL="285750" indent="-285750" algn="just">
              <a:lnSpc>
                <a:spcPct val="107000"/>
              </a:lnSpc>
              <a:spcAft>
                <a:spcPts val="600"/>
              </a:spcAft>
              <a:buFont typeface="Arial" panose="020B0604020202020204" pitchFamily="34" charset="0"/>
              <a:buChar char="•"/>
            </a:pPr>
            <a:r>
              <a:rPr lang="en-US" sz="2000" dirty="0">
                <a:solidFill>
                  <a:schemeClr val="tx1"/>
                </a:solidFill>
                <a:cs typeface="Calibri Light" panose="020F0302020204030204" pitchFamily="34" charset="0"/>
              </a:rPr>
              <a:t>In the final balance, health care expenditure in 2020 reached 123.5 billion euros, an increase of 6.7 percent compared to 2019. </a:t>
            </a:r>
          </a:p>
          <a:p>
            <a:pPr algn="just">
              <a:lnSpc>
                <a:spcPct val="107000"/>
              </a:lnSpc>
              <a:spcAft>
                <a:spcPts val="600"/>
              </a:spcAft>
            </a:pPr>
            <a:r>
              <a:rPr lang="it-IT" altLang="it-IT" sz="2000" dirty="0">
                <a:solidFill>
                  <a:schemeClr val="tx1"/>
                </a:solidFill>
                <a:cs typeface="Calibri Light" panose="020F0302020204030204" pitchFamily="34" charset="0"/>
              </a:rPr>
              <a:t>		HEALTHCARE EXPENDITURE:</a:t>
            </a:r>
          </a:p>
          <a:p>
            <a:pPr algn="just">
              <a:lnSpc>
                <a:spcPct val="107000"/>
              </a:lnSpc>
              <a:spcAft>
                <a:spcPts val="600"/>
              </a:spcAft>
            </a:pPr>
            <a:r>
              <a:rPr lang="it-IT" altLang="it-IT" sz="1800" dirty="0">
                <a:solidFill>
                  <a:schemeClr val="tx1"/>
                </a:solidFill>
                <a:cs typeface="Calibri Light" panose="020F0302020204030204" pitchFamily="34" charset="0"/>
              </a:rPr>
              <a:t>	2017: 112.185 </a:t>
            </a:r>
            <a:r>
              <a:rPr lang="en-US" sz="1800" dirty="0">
                <a:solidFill>
                  <a:schemeClr val="tx1"/>
                </a:solidFill>
                <a:cs typeface="Calibri Light" panose="020F0302020204030204" pitchFamily="34" charset="0"/>
              </a:rPr>
              <a:t>billion euros          6,5% GDP</a:t>
            </a:r>
            <a:endParaRPr lang="it-IT" altLang="it-IT" sz="1800" dirty="0">
              <a:solidFill>
                <a:schemeClr val="tx1"/>
              </a:solidFill>
              <a:cs typeface="Calibri Light" panose="020F0302020204030204" pitchFamily="34" charset="0"/>
            </a:endParaRPr>
          </a:p>
          <a:p>
            <a:pPr algn="just">
              <a:lnSpc>
                <a:spcPct val="107000"/>
              </a:lnSpc>
              <a:spcAft>
                <a:spcPts val="600"/>
              </a:spcAft>
            </a:pPr>
            <a:r>
              <a:rPr lang="it-IT" altLang="it-IT" sz="1800" dirty="0">
                <a:solidFill>
                  <a:schemeClr val="tx1"/>
                </a:solidFill>
                <a:cs typeface="Calibri Light" panose="020F0302020204030204" pitchFamily="34" charset="0"/>
              </a:rPr>
              <a:t>	2018: 114.318 </a:t>
            </a:r>
            <a:r>
              <a:rPr lang="en-US" sz="1800" dirty="0">
                <a:solidFill>
                  <a:schemeClr val="tx1"/>
                </a:solidFill>
                <a:cs typeface="Calibri Light" panose="020F0302020204030204" pitchFamily="34" charset="0"/>
              </a:rPr>
              <a:t>billion euros	        6,5% GDP</a:t>
            </a:r>
            <a:endParaRPr lang="it-IT" altLang="it-IT" sz="1800" dirty="0">
              <a:solidFill>
                <a:schemeClr val="tx1"/>
              </a:solidFill>
              <a:cs typeface="Calibri Light" panose="020F0302020204030204" pitchFamily="34" charset="0"/>
            </a:endParaRPr>
          </a:p>
          <a:p>
            <a:pPr algn="just">
              <a:lnSpc>
                <a:spcPct val="107000"/>
              </a:lnSpc>
              <a:spcAft>
                <a:spcPts val="600"/>
              </a:spcAft>
            </a:pPr>
            <a:r>
              <a:rPr lang="it-IT" altLang="it-IT" sz="1800" dirty="0">
                <a:solidFill>
                  <a:schemeClr val="tx1"/>
                </a:solidFill>
                <a:cs typeface="Calibri Light" panose="020F0302020204030204" pitchFamily="34" charset="0"/>
              </a:rPr>
              <a:t>	2019: </a:t>
            </a:r>
            <a:r>
              <a:rPr lang="it-IT" sz="1800" dirty="0">
                <a:solidFill>
                  <a:schemeClr val="tx1"/>
                </a:solidFill>
                <a:cs typeface="Calibri Light" panose="020F0302020204030204" pitchFamily="34" charset="0"/>
              </a:rPr>
              <a:t>115.710 </a:t>
            </a:r>
            <a:r>
              <a:rPr lang="en-US" sz="1800" dirty="0">
                <a:solidFill>
                  <a:schemeClr val="tx1"/>
                </a:solidFill>
                <a:cs typeface="Calibri Light" panose="020F0302020204030204" pitchFamily="34" charset="0"/>
              </a:rPr>
              <a:t>billion euros	        6,5% GDP</a:t>
            </a:r>
            <a:endParaRPr lang="it-IT" altLang="it-IT" sz="1800" dirty="0">
              <a:solidFill>
                <a:schemeClr val="tx1"/>
              </a:solidFill>
              <a:cs typeface="Calibri Light" panose="020F0302020204030204" pitchFamily="34" charset="0"/>
            </a:endParaRPr>
          </a:p>
          <a:p>
            <a:pPr algn="just">
              <a:lnSpc>
                <a:spcPct val="107000"/>
              </a:lnSpc>
              <a:spcAft>
                <a:spcPts val="600"/>
              </a:spcAft>
            </a:pPr>
            <a:r>
              <a:rPr lang="it-IT" altLang="it-IT" sz="1800" dirty="0">
                <a:solidFill>
                  <a:schemeClr val="tx1"/>
                </a:solidFill>
                <a:cs typeface="Calibri Light" panose="020F0302020204030204" pitchFamily="34" charset="0"/>
              </a:rPr>
              <a:t>	2020: 123.474 </a:t>
            </a:r>
            <a:r>
              <a:rPr lang="en-US" sz="1800" dirty="0">
                <a:solidFill>
                  <a:schemeClr val="tx1"/>
                </a:solidFill>
                <a:cs typeface="Calibri Light" panose="020F0302020204030204" pitchFamily="34" charset="0"/>
              </a:rPr>
              <a:t>billion euros	        7,5% GDP</a:t>
            </a:r>
          </a:p>
          <a:p>
            <a:pPr algn="just">
              <a:lnSpc>
                <a:spcPct val="107000"/>
              </a:lnSpc>
              <a:spcAft>
                <a:spcPts val="600"/>
              </a:spcAft>
            </a:pPr>
            <a:endParaRPr lang="it-IT" altLang="it-IT" sz="1800" dirty="0">
              <a:solidFill>
                <a:schemeClr val="tx1"/>
              </a:solidFill>
              <a:cs typeface="Calibri Light" panose="020F0302020204030204" pitchFamily="34" charset="0"/>
            </a:endParaRPr>
          </a:p>
          <a:p>
            <a:pPr algn="just">
              <a:lnSpc>
                <a:spcPct val="107000"/>
              </a:lnSpc>
              <a:spcAft>
                <a:spcPts val="6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31889" y="6012157"/>
            <a:ext cx="288643" cy="241980"/>
          </a:xfrm>
        </p:spPr>
        <p:txBody>
          <a:bodyPr/>
          <a:lstStyle/>
          <a:p>
            <a:r>
              <a:rPr lang="it-IT" dirty="0"/>
              <a:t>4</a:t>
            </a:r>
          </a:p>
        </p:txBody>
      </p:sp>
      <p:sp>
        <p:nvSpPr>
          <p:cNvPr id="5" name="Rectangle 1">
            <a:extLst>
              <a:ext uri="{FF2B5EF4-FFF2-40B4-BE49-F238E27FC236}">
                <a16:creationId xmlns:a16="http://schemas.microsoft.com/office/drawing/2014/main" id="{D8ADD19B-31EC-4F04-BC9A-C917ABDD972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20FF4E5-2ED7-40CA-AB67-5AA7262225F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139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7" y="1192965"/>
            <a:ext cx="11649082" cy="493692"/>
          </a:xfrm>
          <a:prstGeom prst="rect">
            <a:avLst/>
          </a:prstGeom>
        </p:spPr>
        <p:txBody>
          <a:bodyPr/>
          <a:lstStyle/>
          <a:p>
            <a:pPr algn="ctr"/>
            <a:r>
              <a:rPr lang="en-US" sz="1800" dirty="0">
                <a:solidFill>
                  <a:schemeClr val="tx1"/>
                </a:solidFill>
                <a:cs typeface="Calibri Light" panose="020F0302020204030204" pitchFamily="34" charset="0"/>
              </a:rPr>
              <a:t>THE FIRST ANALYSIS ON THE MANAGEMENT OF THE HEALTH SYSTEM  DURING THE PANDEMIC </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462843" y="1686657"/>
            <a:ext cx="11169046" cy="3978378"/>
          </a:xfrm>
        </p:spPr>
        <p:txBody>
          <a:bodyPr/>
          <a:lstStyle/>
          <a:p>
            <a:pPr marL="285750" indent="-285750" algn="just">
              <a:lnSpc>
                <a:spcPct val="107000"/>
              </a:lnSpc>
              <a:spcAft>
                <a:spcPts val="600"/>
              </a:spcAft>
              <a:buFont typeface="Arial" panose="020B0604020202020204" pitchFamily="34" charset="0"/>
              <a:buChar char="•"/>
            </a:pPr>
            <a:endParaRPr lang="en-US" sz="2000" dirty="0">
              <a:solidFill>
                <a:schemeClr val="tx1"/>
              </a:solidFill>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r>
              <a:rPr lang="en-US" sz="2000" dirty="0">
                <a:solidFill>
                  <a:schemeClr val="tx1"/>
                </a:solidFill>
                <a:cs typeface="Calibri Light" panose="020F0302020204030204" pitchFamily="34" charset="0"/>
              </a:rPr>
              <a:t>The new measures adopted in 2020 have deeply impacted the health care system and it was necessary: </a:t>
            </a:r>
          </a:p>
          <a:p>
            <a:pPr marL="1007309" lvl="3" indent="-171450" algn="just">
              <a:lnSpc>
                <a:spcPct val="107000"/>
              </a:lnSpc>
              <a:spcAft>
                <a:spcPts val="600"/>
              </a:spcAft>
              <a:buFontTx/>
              <a:buChar char="-"/>
            </a:pPr>
            <a:r>
              <a:rPr lang="en-US" sz="2000" dirty="0">
                <a:solidFill>
                  <a:schemeClr val="tx1"/>
                </a:solidFill>
                <a:cs typeface="Calibri Light" panose="020F0302020204030204" pitchFamily="34" charset="0"/>
              </a:rPr>
              <a:t>to increase the staff of the healthcare facilities which had, already before, a reduction in full-time staff and were unable to provide a proper quality of services; </a:t>
            </a:r>
          </a:p>
          <a:p>
            <a:pPr marL="1007309" lvl="3" indent="-171450" algn="just">
              <a:lnSpc>
                <a:spcPct val="107000"/>
              </a:lnSpc>
              <a:spcAft>
                <a:spcPts val="600"/>
              </a:spcAft>
              <a:buFontTx/>
              <a:buChar char="-"/>
            </a:pPr>
            <a:r>
              <a:rPr lang="en-US" sz="2000" dirty="0">
                <a:solidFill>
                  <a:schemeClr val="tx1"/>
                </a:solidFill>
                <a:cs typeface="Calibri Light" panose="020F0302020204030204" pitchFamily="34" charset="0"/>
              </a:rPr>
              <a:t>to adapt hospital capacity for Covid 19 emergency; </a:t>
            </a:r>
          </a:p>
          <a:p>
            <a:pPr marL="1007309" lvl="3" indent="-171450" algn="just">
              <a:lnSpc>
                <a:spcPct val="107000"/>
              </a:lnSpc>
              <a:spcAft>
                <a:spcPts val="600"/>
              </a:spcAft>
              <a:buFontTx/>
              <a:buChar char="-"/>
            </a:pPr>
            <a:r>
              <a:rPr lang="en-US" sz="2000" dirty="0">
                <a:solidFill>
                  <a:schemeClr val="tx1"/>
                </a:solidFill>
                <a:cs typeface="Calibri Light" panose="020F0302020204030204" pitchFamily="34" charset="0"/>
              </a:rPr>
              <a:t>to strengthen territorial  healthcare structures. </a:t>
            </a:r>
          </a:p>
          <a:p>
            <a:pPr marL="285750" indent="-285750" algn="just">
              <a:lnSpc>
                <a:spcPct val="107000"/>
              </a:lnSpc>
              <a:spcAft>
                <a:spcPts val="600"/>
              </a:spcAft>
              <a:buFont typeface="Arial" panose="020B0604020202020204" pitchFamily="34" charset="0"/>
              <a:buChar char="•"/>
            </a:pPr>
            <a:r>
              <a:rPr lang="en-US" sz="2000" dirty="0">
                <a:solidFill>
                  <a:schemeClr val="tx1"/>
                </a:solidFill>
                <a:cs typeface="Calibri Light" panose="020F0302020204030204" pitchFamily="34" charset="0"/>
              </a:rPr>
              <a:t>The increase in expenditure was therefore determined by the increase in labor income, and, especially, by the increase in intermediate consumption (12.8 per cent). On the other hand, expenditure on administrative services was moderate (+200 million euros).</a:t>
            </a:r>
          </a:p>
          <a:p>
            <a:pPr marL="285750" indent="-285750" algn="just">
              <a:lnSpc>
                <a:spcPct val="107000"/>
              </a:lnSpc>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31889" y="6012157"/>
            <a:ext cx="288643" cy="241980"/>
          </a:xfrm>
        </p:spPr>
        <p:txBody>
          <a:bodyPr/>
          <a:lstStyle/>
          <a:p>
            <a:r>
              <a:rPr lang="it-IT" dirty="0"/>
              <a:t>5</a:t>
            </a:r>
          </a:p>
        </p:txBody>
      </p:sp>
      <p:sp>
        <p:nvSpPr>
          <p:cNvPr id="5" name="Rectangle 1">
            <a:extLst>
              <a:ext uri="{FF2B5EF4-FFF2-40B4-BE49-F238E27FC236}">
                <a16:creationId xmlns:a16="http://schemas.microsoft.com/office/drawing/2014/main" id="{0D17B661-60A3-4351-BB3B-80517DE34CC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799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57" y="1192965"/>
            <a:ext cx="11649082" cy="493692"/>
          </a:xfrm>
          <a:prstGeom prst="rect">
            <a:avLst/>
          </a:prstGeom>
        </p:spPr>
        <p:txBody>
          <a:bodyPr/>
          <a:lstStyle/>
          <a:p>
            <a:pPr algn="ctr"/>
            <a:r>
              <a:rPr lang="en-US" sz="1800" dirty="0">
                <a:solidFill>
                  <a:schemeClr val="tx1"/>
                </a:solidFill>
                <a:cs typeface="Calibri Light" panose="020F0302020204030204" pitchFamily="34" charset="0"/>
              </a:rPr>
              <a:t>THE FIRST ANALYSIS ON THE MANAGEMENT OF THE HEALTH SYSTEM  DURING THE PANDEMIC </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462843" y="1686657"/>
            <a:ext cx="11169046" cy="3978378"/>
          </a:xfrm>
        </p:spPr>
        <p:txBody>
          <a:bodyPr/>
          <a:lstStyle/>
          <a:p>
            <a:pPr marL="285750" indent="-285750" algn="just">
              <a:lnSpc>
                <a:spcPct val="107000"/>
              </a:lnSpc>
              <a:spcAft>
                <a:spcPts val="600"/>
              </a:spcAft>
              <a:buFont typeface="Arial" panose="020B0604020202020204" pitchFamily="34" charset="0"/>
              <a:buChar char="•"/>
            </a:pPr>
            <a:endParaRPr lang="en-US" sz="2000" dirty="0">
              <a:solidFill>
                <a:schemeClr val="tx1"/>
              </a:solidFill>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endParaRPr lang="en-US" sz="2000" dirty="0">
              <a:solidFill>
                <a:schemeClr val="tx1"/>
              </a:solidFill>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r>
              <a:rPr lang="en-US" sz="2000" dirty="0">
                <a:solidFill>
                  <a:schemeClr val="tx1"/>
                </a:solidFill>
                <a:cs typeface="Calibri Light" panose="020F0302020204030204" pitchFamily="34" charset="0"/>
              </a:rPr>
              <a:t>On the revenue side, there was a significant decrease (-1.3 billion euros), caused by a reduction in non-</a:t>
            </a:r>
            <a:r>
              <a:rPr lang="en-US" sz="2000" dirty="0" err="1">
                <a:solidFill>
                  <a:schemeClr val="tx1"/>
                </a:solidFill>
                <a:cs typeface="Calibri Light" panose="020F0302020204030204" pitchFamily="34" charset="0"/>
              </a:rPr>
              <a:t>Covid</a:t>
            </a:r>
            <a:r>
              <a:rPr lang="en-US" sz="2000" dirty="0">
                <a:solidFill>
                  <a:schemeClr val="tx1"/>
                </a:solidFill>
                <a:cs typeface="Calibri Light" panose="020F0302020204030204" pitchFamily="34" charset="0"/>
              </a:rPr>
              <a:t> demanding healthcare services (suspension of specialist visits), in particular:</a:t>
            </a:r>
          </a:p>
          <a:p>
            <a:pPr marL="1007309" lvl="3" indent="-171450" algn="just">
              <a:lnSpc>
                <a:spcPct val="107000"/>
              </a:lnSpc>
              <a:spcAft>
                <a:spcPts val="600"/>
              </a:spcAft>
              <a:buFontTx/>
              <a:buChar char="-"/>
            </a:pPr>
            <a:r>
              <a:rPr lang="en-US" sz="2000" dirty="0">
                <a:solidFill>
                  <a:schemeClr val="tx1"/>
                </a:solidFill>
                <a:cs typeface="Calibri Light" panose="020F0302020204030204" pitchFamily="34" charset="0"/>
              </a:rPr>
              <a:t>reduction of </a:t>
            </a:r>
            <a:r>
              <a:rPr lang="en-GB" sz="2000" dirty="0">
                <a:solidFill>
                  <a:schemeClr val="tx1"/>
                </a:solidFill>
                <a:cs typeface="Calibri Light" panose="020F0302020204030204" pitchFamily="34" charset="0"/>
              </a:rPr>
              <a:t>fees for healthcare </a:t>
            </a:r>
            <a:r>
              <a:rPr lang="it-IT" sz="2000" dirty="0">
                <a:solidFill>
                  <a:schemeClr val="tx1"/>
                </a:solidFill>
                <a:cs typeface="Calibri Light" panose="020F0302020204030204" pitchFamily="34" charset="0"/>
              </a:rPr>
              <a:t>services</a:t>
            </a:r>
            <a:r>
              <a:rPr lang="en-US" sz="2000" dirty="0">
                <a:solidFill>
                  <a:schemeClr val="tx1"/>
                </a:solidFill>
                <a:cs typeface="Calibri Light" panose="020F0302020204030204" pitchFamily="34" charset="0"/>
              </a:rPr>
              <a:t> (for approximately 500 million);</a:t>
            </a:r>
          </a:p>
          <a:p>
            <a:pPr marL="1007309" lvl="3" indent="-171450" algn="just">
              <a:lnSpc>
                <a:spcPct val="107000"/>
              </a:lnSpc>
              <a:spcAft>
                <a:spcPts val="600"/>
              </a:spcAft>
              <a:buFontTx/>
              <a:buChar char="-"/>
            </a:pPr>
            <a:r>
              <a:rPr lang="en-US" sz="2000" dirty="0">
                <a:solidFill>
                  <a:schemeClr val="tx1"/>
                </a:solidFill>
                <a:cs typeface="Calibri Light" panose="020F0302020204030204" pitchFamily="34" charset="0"/>
              </a:rPr>
              <a:t>reduction of intra-</a:t>
            </a:r>
            <a:r>
              <a:rPr lang="en-US" sz="2000" dirty="0" err="1">
                <a:solidFill>
                  <a:schemeClr val="tx1"/>
                </a:solidFill>
                <a:cs typeface="Calibri Light" panose="020F0302020204030204" pitchFamily="34" charset="0"/>
              </a:rPr>
              <a:t>moenia</a:t>
            </a:r>
            <a:r>
              <a:rPr lang="en-US" sz="2000" dirty="0">
                <a:solidFill>
                  <a:schemeClr val="tx1"/>
                </a:solidFill>
                <a:cs typeface="Calibri Light" panose="020F0302020204030204" pitchFamily="34" charset="0"/>
              </a:rPr>
              <a:t> healthcare services (approximately 300 million);</a:t>
            </a:r>
          </a:p>
          <a:p>
            <a:pPr marL="1007309" lvl="3" indent="-171450" algn="just">
              <a:lnSpc>
                <a:spcPct val="107000"/>
              </a:lnSpc>
              <a:spcAft>
                <a:spcPts val="600"/>
              </a:spcAft>
              <a:buFontTx/>
              <a:buChar char="-"/>
            </a:pPr>
            <a:r>
              <a:rPr lang="en-US" sz="2000" dirty="0">
                <a:solidFill>
                  <a:schemeClr val="tx1"/>
                </a:solidFill>
                <a:cs typeface="Calibri Light" panose="020F0302020204030204" pitchFamily="34" charset="0"/>
              </a:rPr>
              <a:t>lower revenues from international mobility (approximately 200 million euros), </a:t>
            </a:r>
          </a:p>
          <a:p>
            <a:pPr marL="285750" indent="-285750" algn="just">
              <a:lnSpc>
                <a:spcPct val="107000"/>
              </a:lnSpc>
              <a:spcAft>
                <a:spcPts val="600"/>
              </a:spcAft>
              <a:buFont typeface="Arial" panose="020B0604020202020204" pitchFamily="34" charset="0"/>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31889" y="6012157"/>
            <a:ext cx="288643" cy="241980"/>
          </a:xfrm>
        </p:spPr>
        <p:txBody>
          <a:bodyPr/>
          <a:lstStyle/>
          <a:p>
            <a:r>
              <a:rPr lang="it-IT" dirty="0"/>
              <a:t>6</a:t>
            </a:r>
          </a:p>
        </p:txBody>
      </p:sp>
      <p:sp>
        <p:nvSpPr>
          <p:cNvPr id="5" name="Rectangle 1">
            <a:extLst>
              <a:ext uri="{FF2B5EF4-FFF2-40B4-BE49-F238E27FC236}">
                <a16:creationId xmlns:a16="http://schemas.microsoft.com/office/drawing/2014/main" id="{0D17B661-60A3-4351-BB3B-80517DE34CC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105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5"/>
            <a:ext cx="11649077" cy="300082"/>
          </a:xfrm>
          <a:prstGeom prst="rect">
            <a:avLst/>
          </a:prstGeom>
        </p:spPr>
        <p:txBody>
          <a:bodyPr/>
          <a:lstStyle/>
          <a:p>
            <a:pPr algn="ctr"/>
            <a:r>
              <a:rPr lang="en-US" sz="1800" dirty="0">
                <a:solidFill>
                  <a:schemeClr val="tx1"/>
                </a:solidFill>
                <a:cs typeface="Calibri Light" panose="020F0302020204030204" pitchFamily="34" charset="0"/>
              </a:rPr>
              <a:t>THE FIRST ANALYSIS ON THE MANAGEMENT OF THE HEALTH SYSTEM DURING THE PANDEMIC </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9943" y="1797752"/>
            <a:ext cx="11649077" cy="3613745"/>
          </a:xfrm>
        </p:spPr>
        <p:txBody>
          <a:bodyPr/>
          <a:lstStyle/>
          <a:p>
            <a:pPr marL="342900" indent="-342900" algn="just">
              <a:lnSpc>
                <a:spcPct val="107000"/>
              </a:lnSpc>
              <a:spcAft>
                <a:spcPts val="600"/>
              </a:spcAft>
              <a:buFont typeface="Arial" panose="020B0604020202020204" pitchFamily="34" charset="0"/>
              <a:buChar char="•"/>
            </a:pPr>
            <a:r>
              <a:rPr lang="en-US" sz="2000" dirty="0">
                <a:solidFill>
                  <a:schemeClr val="tx1"/>
                </a:solidFill>
                <a:cs typeface="Calibri Light" panose="020F0302020204030204" pitchFamily="34" charset="0"/>
              </a:rPr>
              <a:t>The resources allocated, in Italy, to support the pandemic emergency were significant: over 8 billion euros, of which 3.6 were directly managed by the regions </a:t>
            </a:r>
          </a:p>
          <a:p>
            <a:pPr marL="342900" indent="-342900" algn="just">
              <a:lnSpc>
                <a:spcPct val="107000"/>
              </a:lnSpc>
              <a:spcAft>
                <a:spcPts val="600"/>
              </a:spcAft>
              <a:buFont typeface="Arial" panose="020B0604020202020204" pitchFamily="34" charset="0"/>
              <a:buChar char="•"/>
            </a:pPr>
            <a:r>
              <a:rPr lang="en-US" sz="2000" i="1" dirty="0">
                <a:solidFill>
                  <a:schemeClr val="tx1"/>
                </a:solidFill>
                <a:cs typeface="Calibri Light" panose="020F0302020204030204" pitchFamily="34" charset="0"/>
              </a:rPr>
              <a:t>Corte </a:t>
            </a:r>
            <a:r>
              <a:rPr lang="en-US" sz="2000" i="1" dirty="0" err="1">
                <a:solidFill>
                  <a:schemeClr val="tx1"/>
                </a:solidFill>
                <a:cs typeface="Calibri Light" panose="020F0302020204030204" pitchFamily="34" charset="0"/>
              </a:rPr>
              <a:t>dei</a:t>
            </a:r>
            <a:r>
              <a:rPr lang="en-US" sz="2000" i="1" dirty="0">
                <a:solidFill>
                  <a:schemeClr val="tx1"/>
                </a:solidFill>
                <a:cs typeface="Calibri Light" panose="020F0302020204030204" pitchFamily="34" charset="0"/>
              </a:rPr>
              <a:t> </a:t>
            </a:r>
            <a:r>
              <a:rPr lang="en-US" sz="2000" dirty="0" err="1">
                <a:solidFill>
                  <a:schemeClr val="tx1"/>
                </a:solidFill>
                <a:cs typeface="Calibri Light" panose="020F0302020204030204" pitchFamily="34" charset="0"/>
              </a:rPr>
              <a:t>conti’s</a:t>
            </a:r>
            <a:r>
              <a:rPr lang="en-US" sz="2000" dirty="0">
                <a:solidFill>
                  <a:schemeClr val="tx1"/>
                </a:solidFill>
                <a:cs typeface="Calibri Light" panose="020F0302020204030204" pitchFamily="34" charset="0"/>
              </a:rPr>
              <a:t> analysis shows the different response at the territorial level and the different consequences of the pandemic deriving from the pre-existing situation of the regional healthcare systems.</a:t>
            </a:r>
          </a:p>
          <a:p>
            <a:pPr marL="342900" indent="-342900" algn="just">
              <a:lnSpc>
                <a:spcPct val="107000"/>
              </a:lnSpc>
              <a:spcAft>
                <a:spcPts val="600"/>
              </a:spcAft>
              <a:buFont typeface="Arial" panose="020B0604020202020204" pitchFamily="34" charset="0"/>
              <a:buChar char="•"/>
            </a:pPr>
            <a:r>
              <a:rPr lang="en-US" sz="2000" dirty="0">
                <a:solidFill>
                  <a:schemeClr val="tx1"/>
                </a:solidFill>
                <a:cs typeface="Calibri Light" panose="020F0302020204030204" pitchFamily="34" charset="0"/>
              </a:rPr>
              <a:t>The pandemic crisis has underlined, even more clearly: the differences in the quality of the services provided; the staff shortages due to constraints in the reorganization phase; the limits in planning the necessary professional resources; the inadequacies of territorial assistance of the growing  non-self-sufficiency and chronicity phenomenon; the slow development of investments due to the current needs.</a:t>
            </a:r>
            <a:endParaRPr lang="it-IT" sz="2000" dirty="0">
              <a:solidFill>
                <a:schemeClr val="tx1"/>
              </a:solidFill>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31889" y="6012157"/>
            <a:ext cx="288643" cy="241980"/>
          </a:xfrm>
        </p:spPr>
        <p:txBody>
          <a:bodyPr/>
          <a:lstStyle/>
          <a:p>
            <a:r>
              <a:rPr lang="it-IT" dirty="0"/>
              <a:t>7</a:t>
            </a:r>
          </a:p>
        </p:txBody>
      </p:sp>
    </p:spTree>
    <p:extLst>
      <p:ext uri="{BB962C8B-B14F-4D97-AF65-F5344CB8AC3E}">
        <p14:creationId xmlns:p14="http://schemas.microsoft.com/office/powerpoint/2010/main" val="43177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5"/>
            <a:ext cx="11649077" cy="300082"/>
          </a:xfrm>
          <a:prstGeom prst="rect">
            <a:avLst/>
          </a:prstGeom>
        </p:spPr>
        <p:txBody>
          <a:bodyPr/>
          <a:lstStyle/>
          <a:p>
            <a:pPr algn="ctr"/>
            <a:r>
              <a:rPr lang="en-US" sz="1800" dirty="0">
                <a:solidFill>
                  <a:schemeClr val="tx1"/>
                </a:solidFill>
                <a:cs typeface="Calibri Light" panose="020F0302020204030204" pitchFamily="34" charset="0"/>
              </a:rPr>
              <a:t>THE FIRST ANALYSIS ON THE MANAGEMENT OF THE HEALTH SYSTEM  DURING THE PANDEMIC </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9943" y="1797752"/>
            <a:ext cx="11649077" cy="3613745"/>
          </a:xfrm>
        </p:spPr>
        <p:txBody>
          <a:bodyPr/>
          <a:lstStyle/>
          <a:p>
            <a:pPr marL="342900" indent="-342900" algn="just">
              <a:lnSpc>
                <a:spcPct val="107000"/>
              </a:lnSpc>
              <a:spcAft>
                <a:spcPts val="600"/>
              </a:spcAft>
              <a:buFont typeface="Arial" panose="020B0604020202020204" pitchFamily="34" charset="0"/>
              <a:buChar char="•"/>
            </a:pPr>
            <a:endParaRPr lang="en-US" sz="2000" dirty="0">
              <a:solidFill>
                <a:schemeClr val="tx1"/>
              </a:solidFill>
              <a:ea typeface="Calibri" panose="020F0502020204030204" pitchFamily="34" charset="0"/>
              <a:cs typeface="Calibri Light" panose="020F0302020204030204" pitchFamily="34"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Calibri" panose="020F0502020204030204" pitchFamily="34" charset="0"/>
                <a:cs typeface="Calibri Light" panose="020F0302020204030204" pitchFamily="34" charset="0"/>
              </a:rPr>
              <a:t>So, a proper redesigning of the healthcare system has been underlined by the </a:t>
            </a:r>
            <a:r>
              <a:rPr lang="en-US" sz="2000" i="1" dirty="0">
                <a:solidFill>
                  <a:schemeClr val="tx1"/>
                </a:solidFill>
                <a:ea typeface="Calibri" panose="020F0502020204030204" pitchFamily="34" charset="0"/>
                <a:cs typeface="Calibri Light" panose="020F0302020204030204" pitchFamily="34" charset="0"/>
              </a:rPr>
              <a:t>Corte </a:t>
            </a:r>
            <a:r>
              <a:rPr lang="en-US" sz="2000" i="1" dirty="0" err="1">
                <a:solidFill>
                  <a:schemeClr val="tx1"/>
                </a:solidFill>
                <a:ea typeface="Calibri" panose="020F0502020204030204" pitchFamily="34" charset="0"/>
                <a:cs typeface="Calibri Light" panose="020F0302020204030204" pitchFamily="34" charset="0"/>
              </a:rPr>
              <a:t>dei</a:t>
            </a:r>
            <a:r>
              <a:rPr lang="en-US" sz="2000" i="1" dirty="0">
                <a:solidFill>
                  <a:schemeClr val="tx1"/>
                </a:solidFill>
                <a:ea typeface="Calibri" panose="020F0502020204030204" pitchFamily="34" charset="0"/>
                <a:cs typeface="Calibri Light" panose="020F0302020204030204" pitchFamily="34" charset="0"/>
              </a:rPr>
              <a:t> </a:t>
            </a:r>
            <a:r>
              <a:rPr lang="en-US" sz="2000" i="1" dirty="0" err="1">
                <a:solidFill>
                  <a:schemeClr val="tx1"/>
                </a:solidFill>
                <a:ea typeface="Calibri" panose="020F0502020204030204" pitchFamily="34" charset="0"/>
                <a:cs typeface="Calibri Light" panose="020F0302020204030204" pitchFamily="34" charset="0"/>
              </a:rPr>
              <a:t>conti</a:t>
            </a:r>
            <a:r>
              <a:rPr lang="en-US" sz="2000" i="1" dirty="0">
                <a:solidFill>
                  <a:schemeClr val="tx1"/>
                </a:solidFill>
                <a:ea typeface="Calibri" panose="020F0502020204030204" pitchFamily="34" charset="0"/>
                <a:cs typeface="Calibri Light" panose="020F0302020204030204" pitchFamily="34" charset="0"/>
              </a:rPr>
              <a:t> .</a:t>
            </a:r>
            <a:endParaRPr lang="it-IT" sz="2000" dirty="0">
              <a:solidFill>
                <a:schemeClr val="tx1"/>
              </a:solidFill>
              <a:ea typeface="Calibri" panose="020F0502020204030204" pitchFamily="34" charset="0"/>
              <a:cs typeface="Calibri Light" panose="020F0302020204030204" pitchFamily="34"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Calibri" panose="020F0502020204030204" pitchFamily="34" charset="0"/>
                <a:cs typeface="Calibri Light" panose="020F0302020204030204" pitchFamily="34" charset="0"/>
              </a:rPr>
              <a:t>It was also highlighted that an important contribution should come from technologies, both to adapt and modernize the healthcare structures and make available updated tools to plan the use of resources in compliance with the actual healthcare needs to avoid duplications in the services providing as well as the organizational inefficiencies.</a:t>
            </a:r>
            <a:endParaRPr lang="it-IT" sz="2000" dirty="0">
              <a:solidFill>
                <a:schemeClr val="tx1"/>
              </a:solidFill>
              <a:ea typeface="Calibri" panose="020F0502020204030204" pitchFamily="34" charset="0"/>
              <a:cs typeface="Calibri Light" panose="020F0302020204030204" pitchFamily="34"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Calibri" panose="020F0502020204030204" pitchFamily="34" charset="0"/>
                <a:cs typeface="Calibri Light" panose="020F0302020204030204" pitchFamily="34" charset="0"/>
              </a:rPr>
              <a:t>The implementation of the National Recovery and Resilience Plan represents an opportunity for future development, investments and reforms, in the healthcare sector</a:t>
            </a:r>
            <a:r>
              <a:rPr lang="it-IT" sz="2000" dirty="0">
                <a:solidFill>
                  <a:schemeClr val="tx1"/>
                </a:solidFill>
                <a:ea typeface="Calibri" panose="020F0502020204030204" pitchFamily="34" charset="0"/>
                <a:cs typeface="Calibri Light" panose="020F0302020204030204" pitchFamily="34" charset="0"/>
              </a:rPr>
              <a:t>.</a:t>
            </a: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Calibri" panose="020F0502020204030204" pitchFamily="34" charset="0"/>
                <a:cs typeface="Calibri Light" panose="020F0302020204030204" pitchFamily="34" charset="0"/>
              </a:rPr>
              <a:t>However, these evaluations concern not only the healthcare sector.</a:t>
            </a:r>
            <a:endParaRPr lang="it-IT" sz="2000" dirty="0">
              <a:solidFill>
                <a:schemeClr val="tx1"/>
              </a:solidFill>
              <a:ea typeface="Calibri" panose="020F0502020204030204" pitchFamily="34" charset="0"/>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31889" y="6012157"/>
            <a:ext cx="288643" cy="241980"/>
          </a:xfrm>
        </p:spPr>
        <p:txBody>
          <a:bodyPr/>
          <a:lstStyle/>
          <a:p>
            <a:r>
              <a:rPr lang="it-IT" dirty="0"/>
              <a:t>8</a:t>
            </a:r>
          </a:p>
        </p:txBody>
      </p:sp>
    </p:spTree>
    <p:extLst>
      <p:ext uri="{BB962C8B-B14F-4D97-AF65-F5344CB8AC3E}">
        <p14:creationId xmlns:p14="http://schemas.microsoft.com/office/powerpoint/2010/main" val="322556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622DC-F936-4A7E-AFB2-678C504D64BF}"/>
              </a:ext>
            </a:extLst>
          </p:cNvPr>
          <p:cNvSpPr>
            <a:spLocks noGrp="1"/>
          </p:cNvSpPr>
          <p:nvPr>
            <p:ph type="title"/>
          </p:nvPr>
        </p:nvSpPr>
        <p:spPr>
          <a:xfrm>
            <a:off x="271461" y="1192965"/>
            <a:ext cx="11649077" cy="300082"/>
          </a:xfrm>
          <a:prstGeom prst="rect">
            <a:avLst/>
          </a:prstGeom>
        </p:spPr>
        <p:txBody>
          <a:bodyPr/>
          <a:lstStyle/>
          <a:p>
            <a:pPr algn="ctr"/>
            <a:r>
              <a:rPr lang="en-US" sz="1800" b="1" i="0" dirty="0">
                <a:solidFill>
                  <a:schemeClr val="tx1"/>
                </a:solidFill>
                <a:ea typeface="Verdana"/>
                <a:cs typeface="Calibri Light" panose="020F0302020204030204" pitchFamily="34" charset="0"/>
              </a:rPr>
              <a:t>THE FUTURE CHALLENGES: THE NATIONAL RECOVERY AND RESILIENCE PLAN</a:t>
            </a:r>
            <a:endParaRPr lang="it-IT" sz="1800" dirty="0">
              <a:solidFill>
                <a:schemeClr val="tx1"/>
              </a:solidFill>
              <a:cs typeface="Calibri Light" panose="020F0302020204030204" pitchFamily="34" charset="0"/>
            </a:endParaRPr>
          </a:p>
        </p:txBody>
      </p:sp>
      <p:sp>
        <p:nvSpPr>
          <p:cNvPr id="3" name="Segnaposto data 2">
            <a:extLst>
              <a:ext uri="{FF2B5EF4-FFF2-40B4-BE49-F238E27FC236}">
                <a16:creationId xmlns:a16="http://schemas.microsoft.com/office/drawing/2014/main" id="{C071633D-D54C-48CC-A6F1-F5B29ED7BDDC}"/>
              </a:ext>
            </a:extLst>
          </p:cNvPr>
          <p:cNvSpPr>
            <a:spLocks noGrp="1"/>
          </p:cNvSpPr>
          <p:nvPr>
            <p:ph type="dt" sz="half" idx="14"/>
          </p:nvPr>
        </p:nvSpPr>
        <p:spPr>
          <a:xfrm>
            <a:off x="271456" y="6015401"/>
            <a:ext cx="855537" cy="241980"/>
          </a:xfrm>
        </p:spPr>
        <p:txBody>
          <a:bodyPr/>
          <a:lstStyle/>
          <a:p>
            <a:r>
              <a:rPr lang="it-IT"/>
              <a:t>July 7, 2021</a:t>
            </a:r>
            <a:endParaRPr lang="it-IT" dirty="0"/>
          </a:p>
        </p:txBody>
      </p:sp>
      <p:sp>
        <p:nvSpPr>
          <p:cNvPr id="4" name="Segnaposto piè di pagina 3">
            <a:extLst>
              <a:ext uri="{FF2B5EF4-FFF2-40B4-BE49-F238E27FC236}">
                <a16:creationId xmlns:a16="http://schemas.microsoft.com/office/drawing/2014/main" id="{F9E49A2F-13B8-447A-B9FF-50A726CAE25C}"/>
              </a:ext>
            </a:extLst>
          </p:cNvPr>
          <p:cNvSpPr>
            <a:spLocks noGrp="1"/>
          </p:cNvSpPr>
          <p:nvPr>
            <p:ph type="ftr" sz="quarter" idx="15"/>
          </p:nvPr>
        </p:nvSpPr>
        <p:spPr>
          <a:xfrm>
            <a:off x="5532497" y="6016304"/>
            <a:ext cx="1127013" cy="241980"/>
          </a:xfrm>
        </p:spPr>
        <p:txBody>
          <a:bodyPr/>
          <a:lstStyle/>
          <a:p>
            <a:r>
              <a:rPr lang="it-IT"/>
              <a:t>Giuseppe Maria Mezzapesa</a:t>
            </a:r>
            <a:endParaRPr lang="it-IT" dirty="0"/>
          </a:p>
        </p:txBody>
      </p:sp>
      <p:sp>
        <p:nvSpPr>
          <p:cNvPr id="6" name="Segnaposto testo 5">
            <a:extLst>
              <a:ext uri="{FF2B5EF4-FFF2-40B4-BE49-F238E27FC236}">
                <a16:creationId xmlns:a16="http://schemas.microsoft.com/office/drawing/2014/main" id="{1445961E-DF0C-45CE-B41F-1EA76D2FDB80}"/>
              </a:ext>
            </a:extLst>
          </p:cNvPr>
          <p:cNvSpPr>
            <a:spLocks noGrp="1"/>
          </p:cNvSpPr>
          <p:nvPr>
            <p:ph type="body" sz="quarter" idx="13"/>
          </p:nvPr>
        </p:nvSpPr>
        <p:spPr>
          <a:xfrm>
            <a:off x="379943" y="1797752"/>
            <a:ext cx="11649077" cy="3613745"/>
          </a:xfrm>
        </p:spPr>
        <p:txBody>
          <a:bodyPr/>
          <a:lstStyle/>
          <a:p>
            <a:pPr marL="342900" indent="-342900" algn="just">
              <a:lnSpc>
                <a:spcPct val="107000"/>
              </a:lnSpc>
              <a:spcAft>
                <a:spcPts val="600"/>
              </a:spcAft>
              <a:buFont typeface="Arial" panose="020B0604020202020204" pitchFamily="34" charset="0"/>
              <a:buChar char="•"/>
            </a:pPr>
            <a:endParaRPr lang="en-US" sz="2000" dirty="0">
              <a:solidFill>
                <a:schemeClr val="tx1"/>
              </a:solidFill>
              <a:ea typeface="Verdana"/>
              <a:cs typeface="Calibri Light" panose="020F0302020204030204" pitchFamily="34" charset="0"/>
            </a:endParaRP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National Recovery and Resilience Plan is part of the Next Generation EU (NGEU) program, namely the € 750 billion package – of which about half is in the form of grants – that the European Union negotiated in response to the pandemic crisis. </a:t>
            </a:r>
          </a:p>
          <a:p>
            <a:pPr marL="342900" indent="-342900" algn="just">
              <a:lnSpc>
                <a:spcPct val="107000"/>
              </a:lnSpc>
              <a:spcAft>
                <a:spcPts val="600"/>
              </a:spcAft>
              <a:buFont typeface="Arial" panose="020B0604020202020204" pitchFamily="34" charset="0"/>
              <a:buChar char="•"/>
            </a:pPr>
            <a:r>
              <a:rPr lang="en-US" sz="2000" dirty="0">
                <a:solidFill>
                  <a:schemeClr val="tx1"/>
                </a:solidFill>
                <a:ea typeface="Verdana"/>
                <a:cs typeface="Calibri Light" panose="020F0302020204030204" pitchFamily="34" charset="0"/>
              </a:rPr>
              <a:t>The main component of the NGEU program is the Recovery and Resilience Facility (RRF), which has a duration of six years – from 2021 to 2026 – and a total size of € 672.5 billion – of which € 312.5 billion is in the form of grants, and the remaining € 360 billion is in the form of low-interest loans. </a:t>
            </a:r>
          </a:p>
          <a:p>
            <a:pPr marL="342900" indent="-342900" algn="just">
              <a:lnSpc>
                <a:spcPct val="107000"/>
              </a:lnSpc>
              <a:spcAft>
                <a:spcPts val="600"/>
              </a:spcAft>
              <a:buFont typeface="Arial" panose="020B0604020202020204" pitchFamily="34" charset="0"/>
              <a:buChar char="•"/>
            </a:pPr>
            <a:endParaRPr lang="en-US" sz="2000" dirty="0">
              <a:solidFill>
                <a:schemeClr val="tx1"/>
              </a:solidFill>
              <a:ea typeface="Verdana"/>
              <a:cs typeface="Calibri Light" panose="020F0302020204030204" pitchFamily="34" charset="0"/>
            </a:endParaRPr>
          </a:p>
          <a:p>
            <a:pPr marL="285750" indent="-285750" algn="just">
              <a:lnSpc>
                <a:spcPct val="107000"/>
              </a:lnSpc>
              <a:spcAft>
                <a:spcPts val="600"/>
              </a:spcAft>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it-IT" dirty="0"/>
          </a:p>
        </p:txBody>
      </p:sp>
      <p:sp>
        <p:nvSpPr>
          <p:cNvPr id="7" name="Segnaposto numero diapositiva 6">
            <a:extLst>
              <a:ext uri="{FF2B5EF4-FFF2-40B4-BE49-F238E27FC236}">
                <a16:creationId xmlns:a16="http://schemas.microsoft.com/office/drawing/2014/main" id="{3262A951-61CC-4BDA-A63A-D1066F149E67}"/>
              </a:ext>
            </a:extLst>
          </p:cNvPr>
          <p:cNvSpPr>
            <a:spLocks noGrp="1"/>
          </p:cNvSpPr>
          <p:nvPr>
            <p:ph type="sldNum" sz="quarter" idx="4294967295"/>
          </p:nvPr>
        </p:nvSpPr>
        <p:spPr>
          <a:xfrm>
            <a:off x="11631889" y="6012157"/>
            <a:ext cx="288643" cy="241980"/>
          </a:xfrm>
        </p:spPr>
        <p:txBody>
          <a:bodyPr/>
          <a:lstStyle/>
          <a:p>
            <a:r>
              <a:rPr lang="it-IT" dirty="0"/>
              <a:t>9</a:t>
            </a:r>
          </a:p>
        </p:txBody>
      </p:sp>
    </p:spTree>
    <p:extLst>
      <p:ext uri="{BB962C8B-B14F-4D97-AF65-F5344CB8AC3E}">
        <p14:creationId xmlns:p14="http://schemas.microsoft.com/office/powerpoint/2010/main" val="4165402544"/>
      </p:ext>
    </p:extLst>
  </p:cSld>
  <p:clrMapOvr>
    <a:masterClrMapping/>
  </p:clrMapOvr>
</p:sld>
</file>

<file path=ppt/theme/theme1.xml><?xml version="1.0" encoding="utf-8"?>
<a:theme xmlns:a="http://schemas.openxmlformats.org/drawingml/2006/main" name="TemaCd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noFill/>
        </a:ln>
      </a:spPr>
      <a:bodyPr vert="horz" wrap="square" lIns="91440" tIns="45721" rIns="91440" bIns="45721" rtlCol="0" anchor="ctr">
        <a:noAutofit/>
      </a:bodyPr>
      <a:lstStyle>
        <a:defPPr algn="l">
          <a:defRPr sz="1500" dirty="0">
            <a:solidFill>
              <a:srgbClr val="A92A1A"/>
            </a:solidFill>
            <a:latin typeface="Myriad Pro" panose="020B0503030403020204" pitchFamily="34" charset="0"/>
          </a:defRPr>
        </a:defPPr>
      </a:lstStyle>
    </a:txDef>
  </a:objectDefaults>
  <a:extraClrSchemeLst/>
  <a:extLst>
    <a:ext uri="{05A4C25C-085E-4340-85A3-A5531E510DB2}">
      <thm15:themeFamily xmlns:thm15="http://schemas.microsoft.com/office/thememl/2012/main" name="TemaCdc" id="{A921F758-B88F-4CF7-B0EB-A581D0EB4DBE}" vid="{9080D9CD-EDE6-41E4-BD77-3D49672C436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DFFDE52CFA22548BA599629C69A987A" ma:contentTypeVersion="6" ma:contentTypeDescription="Creare un nuovo documento." ma:contentTypeScope="" ma:versionID="3fa9a0a04c53d9c4d8b5ac531d117c19">
  <xsd:schema xmlns:xsd="http://www.w3.org/2001/XMLSchema" xmlns:xs="http://www.w3.org/2001/XMLSchema" xmlns:p="http://schemas.microsoft.com/office/2006/metadata/properties" xmlns:ns2="b624a345-a096-4292-893b-84cb24092250" xmlns:ns3="9618265b-df4b-4b30-bdbc-c368e97a470d" targetNamespace="http://schemas.microsoft.com/office/2006/metadata/properties" ma:root="true" ma:fieldsID="5ee4c414ab8225bd1e0def115b3b180c" ns2:_="" ns3:_="">
    <xsd:import namespace="b624a345-a096-4292-893b-84cb24092250"/>
    <xsd:import namespace="9618265b-df4b-4b30-bdbc-c368e97a470d"/>
    <xsd:element name="properties">
      <xsd:complexType>
        <xsd:sequence>
          <xsd:element name="documentManagement">
            <xsd:complexType>
              <xsd:all>
                <xsd:element ref="ns2:ID_PUB" minOccurs="0"/>
                <xsd:element ref="ns2:MediaServiceMetadata" minOccurs="0"/>
                <xsd:element ref="ns2:MediaServiceFastMetadata" minOccurs="0"/>
                <xsd:element ref="ns3:SharedWithUsers" minOccurs="0"/>
                <xsd:element ref="ns3:SharedWithDetails" minOccurs="0"/>
                <xsd:element ref="ns2:Stat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4a345-a096-4292-893b-84cb24092250" elementFormDefault="qualified">
    <xsd:import namespace="http://schemas.microsoft.com/office/2006/documentManagement/types"/>
    <xsd:import namespace="http://schemas.microsoft.com/office/infopath/2007/PartnerControls"/>
    <xsd:element name="ID_PUB" ma:index="8" nillable="true" ma:displayName="ID_PUB" ma:internalName="ID_PUB">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Stato" ma:index="13" ma:displayName="Stato" ma:default="Da lavorare" ma:hidden="true" ma:internalName="Stato">
      <xsd:simpleType>
        <xsd:restriction base="dms:Choice">
          <xsd:enumeration value="Da lavorare"/>
          <xsd:enumeration value="Pubblicato"/>
          <xsd:enumeration value="Cancellato"/>
        </xsd:restriction>
      </xsd:simpleType>
    </xsd:element>
  </xsd:schema>
  <xsd:schema xmlns:xsd="http://www.w3.org/2001/XMLSchema" xmlns:xs="http://www.w3.org/2001/XMLSchema" xmlns:dms="http://schemas.microsoft.com/office/2006/documentManagement/types" xmlns:pc="http://schemas.microsoft.com/office/infopath/2007/PartnerControls" targetNamespace="9618265b-df4b-4b30-bdbc-c368e97a470d"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D_PUB xmlns="b624a345-a096-4292-893b-84cb24092250" xsi:nil="true"/>
    <Stato xmlns="b624a345-a096-4292-893b-84cb24092250">Da lavorare</Stato>
  </documentManagement>
</p:properties>
</file>

<file path=customXml/itemProps1.xml><?xml version="1.0" encoding="utf-8"?>
<ds:datastoreItem xmlns:ds="http://schemas.openxmlformats.org/officeDocument/2006/customXml" ds:itemID="{B196DF9C-B51D-44B6-9E46-1B2A9014CD88}">
  <ds:schemaRefs>
    <ds:schemaRef ds:uri="http://schemas.microsoft.com/sharepoint/v3/contenttype/forms"/>
  </ds:schemaRefs>
</ds:datastoreItem>
</file>

<file path=customXml/itemProps2.xml><?xml version="1.0" encoding="utf-8"?>
<ds:datastoreItem xmlns:ds="http://schemas.openxmlformats.org/officeDocument/2006/customXml" ds:itemID="{C0689F75-2DAA-40EC-A488-0550BB0983BC}"/>
</file>

<file path=customXml/itemProps3.xml><?xml version="1.0" encoding="utf-8"?>
<ds:datastoreItem xmlns:ds="http://schemas.openxmlformats.org/officeDocument/2006/customXml" ds:itemID="{83D6720F-E08F-4916-9BD4-0B5F010250FB}">
  <ds:schemaRefs>
    <ds:schemaRef ds:uri="http://purl.org/dc/dcmitype/"/>
    <ds:schemaRef ds:uri="3b225904-f42f-4a57-a8ec-21a003558815"/>
    <ds:schemaRef ds:uri="http://purl.org/dc/elements/1.1/"/>
    <ds:schemaRef ds:uri="http://schemas.microsoft.com/office/2006/metadata/properties"/>
    <ds:schemaRef ds:uri="http://schemas.microsoft.com/office/2006/documentManagement/types"/>
    <ds:schemaRef ds:uri="3c00cfee-3c00-4da5-95cc-ca3afbe5c9d8"/>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18604</TotalTime>
  <Words>2077</Words>
  <Application>Microsoft Office PowerPoint</Application>
  <PresentationFormat>Widescreen</PresentationFormat>
  <Paragraphs>166</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 Light</vt:lpstr>
      <vt:lpstr>Calibri</vt:lpstr>
      <vt:lpstr>Book Antiqua</vt:lpstr>
      <vt:lpstr>Times New Roman</vt:lpstr>
      <vt:lpstr>TemaCdc</vt:lpstr>
      <vt:lpstr>THE USE OF EVALUATION IN THE AUDIT OF THE COVID-19 PANDEMIC’S MANAGEMENT  AND CONSEQUENCES IN ITALY </vt:lpstr>
      <vt:lpstr>AUDIT OF THE COVID-19 PANDEMIC’S MANAGEMENT</vt:lpstr>
      <vt:lpstr>AUDIT OF THE COVID-19 PANDEMIC’S MANAGEMENT</vt:lpstr>
      <vt:lpstr>THE FIRST ANALYSIS ON THE MANAGEMENT OF THE HEALTH SYSTEM DURING THE PANDEMIC </vt:lpstr>
      <vt:lpstr>THE FIRST ANALYSIS ON THE MANAGEMENT OF THE HEALTH SYSTEM  DURING THE PANDEMIC </vt:lpstr>
      <vt:lpstr>THE FIRST ANALYSIS ON THE MANAGEMENT OF THE HEALTH SYSTEM  DURING THE PANDEMIC </vt:lpstr>
      <vt:lpstr>THE FIRST ANALYSIS ON THE MANAGEMENT OF THE HEALTH SYSTEM DURING THE PANDEMIC </vt:lpstr>
      <vt:lpstr>THE FIRST ANALYSIS ON THE MANAGEMENT OF THE HEALTH SYSTEM  DURING THE PANDEMIC </vt:lpstr>
      <vt:lpstr>THE FUTURE CHALLENGES: THE NATIONAL RECOVERY AND RESILIENCE PLAN</vt:lpstr>
      <vt:lpstr>THE FUTURE CHALLENGES: THE NATIONAL RECOVERY AND RESILIENCE PLAN</vt:lpstr>
      <vt:lpstr>THE FUTURE CHALLENGES: THE NATIONAL RECOVERY AND RESILIENCE PLAN</vt:lpstr>
      <vt:lpstr>  CONTROLS ON THE IMPLEMENTATION OF THE RECOVERY PLAN</vt:lpstr>
      <vt:lpstr> CONTROLS ON THE IMPLEMENTATION OF THE RECOVERY PLAN </vt:lpstr>
      <vt:lpstr>  CONTROLS ON THE IMPLEMENTATION OF THE RECOVERY AND RESILIENCE PLAN</vt:lpstr>
      <vt:lpstr>  CONTROLS ON THE IMPLEMENTATION OF THE RECOVERY PLAN</vt:lpstr>
      <vt:lpstr>  CONTROLS ON THE IMPLEMENTATION OF THE RECOVERY PLAN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Costantini Anna</dc:creator>
  <cp:lastModifiedBy>Bochicchio Gabriella</cp:lastModifiedBy>
  <cp:revision>362</cp:revision>
  <cp:lastPrinted>2019-02-19T19:06:25Z</cp:lastPrinted>
  <dcterms:created xsi:type="dcterms:W3CDTF">2014-07-01T08:47:01Z</dcterms:created>
  <dcterms:modified xsi:type="dcterms:W3CDTF">2021-07-12T07:58:08Z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0x0101009DFFDE52CFA22548BA599629C69A987A</vt:lpwstr>
  </property>
</Properties>
</file>